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6" r:id="rId4"/>
    <p:sldMasterId id="2147484244" r:id="rId5"/>
  </p:sldMasterIdLst>
  <p:notesMasterIdLst>
    <p:notesMasterId r:id="rId53"/>
  </p:notesMasterIdLst>
  <p:handoutMasterIdLst>
    <p:handoutMasterId r:id="rId54"/>
  </p:handoutMasterIdLst>
  <p:sldIdLst>
    <p:sldId id="256" r:id="rId6"/>
    <p:sldId id="257" r:id="rId7"/>
    <p:sldId id="258" r:id="rId8"/>
    <p:sldId id="259" r:id="rId9"/>
    <p:sldId id="260" r:id="rId10"/>
    <p:sldId id="354" r:id="rId11"/>
    <p:sldId id="274" r:id="rId12"/>
    <p:sldId id="355" r:id="rId13"/>
    <p:sldId id="35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357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5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88501" autoAdjust="0"/>
  </p:normalViewPr>
  <p:slideViewPr>
    <p:cSldViewPr snapToGrid="0">
      <p:cViewPr varScale="1">
        <p:scale>
          <a:sx n="111" d="100"/>
          <a:sy n="111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6T19:17:08.455" idx="1">
    <p:pos x="6684" y="2679"/>
    <p:text>dont go straight into the prediction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97A2D-E7DA-4B6A-8263-60770E9B7B0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029216D3-2FA0-47BA-AC0C-7D9259922404}">
      <dgm:prSet phldrT="[Text]"/>
      <dgm:spPr/>
      <dgm:t>
        <a:bodyPr/>
        <a:lstStyle/>
        <a:p>
          <a:r>
            <a:rPr lang="en-US" dirty="0"/>
            <a:t>WOS (Web of Science)</a:t>
          </a:r>
          <a:endParaRPr lang="en-MY" dirty="0"/>
        </a:p>
      </dgm:t>
    </dgm:pt>
    <dgm:pt modelId="{DC245834-0B67-47FC-8A39-FABBD67009D7}" type="parTrans" cxnId="{880DF7EB-4D10-4B7E-B200-6EC0669FD615}">
      <dgm:prSet/>
      <dgm:spPr/>
      <dgm:t>
        <a:bodyPr/>
        <a:lstStyle/>
        <a:p>
          <a:endParaRPr lang="en-MY"/>
        </a:p>
      </dgm:t>
    </dgm:pt>
    <dgm:pt modelId="{A4223F49-755C-4F05-8660-3D85A22EA8EB}" type="sibTrans" cxnId="{880DF7EB-4D10-4B7E-B200-6EC0669FD615}">
      <dgm:prSet/>
      <dgm:spPr/>
      <dgm:t>
        <a:bodyPr/>
        <a:lstStyle/>
        <a:p>
          <a:endParaRPr lang="en-MY"/>
        </a:p>
      </dgm:t>
    </dgm:pt>
    <dgm:pt modelId="{6E3F432D-EB44-4FA9-9DAE-2C46B142F8E4}">
      <dgm:prSet phldrT="[Text]"/>
      <dgm:spPr/>
      <dgm:t>
        <a:bodyPr/>
        <a:lstStyle/>
        <a:p>
          <a:r>
            <a:rPr lang="en-US" dirty="0"/>
            <a:t>Scopus</a:t>
          </a:r>
          <a:endParaRPr lang="en-MY" dirty="0"/>
        </a:p>
      </dgm:t>
    </dgm:pt>
    <dgm:pt modelId="{03984E72-7FD9-4C35-8DA5-91CB28DD9FF2}" type="parTrans" cxnId="{C6758945-60B2-4257-93D0-A7ED8BB4B061}">
      <dgm:prSet/>
      <dgm:spPr/>
      <dgm:t>
        <a:bodyPr/>
        <a:lstStyle/>
        <a:p>
          <a:endParaRPr lang="en-MY"/>
        </a:p>
      </dgm:t>
    </dgm:pt>
    <dgm:pt modelId="{14E733C8-CDD3-47F2-B66C-94C6BDA4E17E}" type="sibTrans" cxnId="{C6758945-60B2-4257-93D0-A7ED8BB4B061}">
      <dgm:prSet/>
      <dgm:spPr/>
      <dgm:t>
        <a:bodyPr/>
        <a:lstStyle/>
        <a:p>
          <a:endParaRPr lang="en-MY"/>
        </a:p>
      </dgm:t>
    </dgm:pt>
    <dgm:pt modelId="{6A5E60A3-9E8D-4EF9-ACFE-ADFB91E5AED0}">
      <dgm:prSet phldrT="[Text]"/>
      <dgm:spPr/>
      <dgm:t>
        <a:bodyPr/>
        <a:lstStyle/>
        <a:p>
          <a:r>
            <a:rPr lang="en-US" dirty="0"/>
            <a:t>Google Scholar</a:t>
          </a:r>
          <a:endParaRPr lang="en-MY" dirty="0"/>
        </a:p>
      </dgm:t>
    </dgm:pt>
    <dgm:pt modelId="{5DCAEFD4-0C68-48CD-AA0D-CF6C30DB23AF}" type="parTrans" cxnId="{3A749303-99CC-4FED-919E-22045C492F6E}">
      <dgm:prSet/>
      <dgm:spPr/>
      <dgm:t>
        <a:bodyPr/>
        <a:lstStyle/>
        <a:p>
          <a:endParaRPr lang="en-MY"/>
        </a:p>
      </dgm:t>
    </dgm:pt>
    <dgm:pt modelId="{6C3EEB12-77A8-4CDD-A628-6189C2E26BEA}" type="sibTrans" cxnId="{3A749303-99CC-4FED-919E-22045C492F6E}">
      <dgm:prSet/>
      <dgm:spPr/>
      <dgm:t>
        <a:bodyPr/>
        <a:lstStyle/>
        <a:p>
          <a:endParaRPr lang="en-MY"/>
        </a:p>
      </dgm:t>
    </dgm:pt>
    <dgm:pt modelId="{06FDE98B-7744-4095-9927-648E9B00C4CB}">
      <dgm:prSet phldrT="[Text]"/>
      <dgm:spPr/>
      <dgm:t>
        <a:bodyPr/>
        <a:lstStyle/>
        <a:p>
          <a:r>
            <a:rPr lang="en-US" dirty="0"/>
            <a:t>Academia</a:t>
          </a:r>
          <a:endParaRPr lang="en-MY" dirty="0"/>
        </a:p>
      </dgm:t>
    </dgm:pt>
    <dgm:pt modelId="{12BC23FB-938B-4E10-8DDC-BA97EC72EDD1}" type="parTrans" cxnId="{EEBADAD4-CA00-44E9-8232-B664EC3015B0}">
      <dgm:prSet/>
      <dgm:spPr/>
      <dgm:t>
        <a:bodyPr/>
        <a:lstStyle/>
        <a:p>
          <a:endParaRPr lang="en-MY"/>
        </a:p>
      </dgm:t>
    </dgm:pt>
    <dgm:pt modelId="{7F308408-9ECA-4C25-B344-394AE7AD6789}" type="sibTrans" cxnId="{EEBADAD4-CA00-44E9-8232-B664EC3015B0}">
      <dgm:prSet/>
      <dgm:spPr/>
      <dgm:t>
        <a:bodyPr/>
        <a:lstStyle/>
        <a:p>
          <a:endParaRPr lang="en-MY"/>
        </a:p>
      </dgm:t>
    </dgm:pt>
    <dgm:pt modelId="{E42494DF-A6E9-4372-B0F4-D607DC01FCBE}" type="pres">
      <dgm:prSet presAssocID="{43E97A2D-E7DA-4B6A-8263-60770E9B7B03}" presName="diagram" presStyleCnt="0">
        <dgm:presLayoutVars>
          <dgm:dir/>
          <dgm:resizeHandles val="exact"/>
        </dgm:presLayoutVars>
      </dgm:prSet>
      <dgm:spPr/>
    </dgm:pt>
    <dgm:pt modelId="{916B8BE2-362C-4084-9A7C-09D3CBDBBC50}" type="pres">
      <dgm:prSet presAssocID="{029216D3-2FA0-47BA-AC0C-7D9259922404}" presName="node" presStyleLbl="node1" presStyleIdx="0" presStyleCnt="4">
        <dgm:presLayoutVars>
          <dgm:bulletEnabled val="1"/>
        </dgm:presLayoutVars>
      </dgm:prSet>
      <dgm:spPr/>
    </dgm:pt>
    <dgm:pt modelId="{7564E67D-9DBB-426A-AF56-1D317823C6D4}" type="pres">
      <dgm:prSet presAssocID="{A4223F49-755C-4F05-8660-3D85A22EA8EB}" presName="sibTrans" presStyleCnt="0"/>
      <dgm:spPr/>
    </dgm:pt>
    <dgm:pt modelId="{9EF2765C-9D85-4AD7-B594-3BA95EB9448E}" type="pres">
      <dgm:prSet presAssocID="{6E3F432D-EB44-4FA9-9DAE-2C46B142F8E4}" presName="node" presStyleLbl="node1" presStyleIdx="1" presStyleCnt="4">
        <dgm:presLayoutVars>
          <dgm:bulletEnabled val="1"/>
        </dgm:presLayoutVars>
      </dgm:prSet>
      <dgm:spPr/>
    </dgm:pt>
    <dgm:pt modelId="{28611856-7E0F-41F3-A382-0C636458CF07}" type="pres">
      <dgm:prSet presAssocID="{14E733C8-CDD3-47F2-B66C-94C6BDA4E17E}" presName="sibTrans" presStyleCnt="0"/>
      <dgm:spPr/>
    </dgm:pt>
    <dgm:pt modelId="{BF774F61-BD8B-400B-8247-FC245C6745F3}" type="pres">
      <dgm:prSet presAssocID="{6A5E60A3-9E8D-4EF9-ACFE-ADFB91E5AED0}" presName="node" presStyleLbl="node1" presStyleIdx="2" presStyleCnt="4">
        <dgm:presLayoutVars>
          <dgm:bulletEnabled val="1"/>
        </dgm:presLayoutVars>
      </dgm:prSet>
      <dgm:spPr/>
    </dgm:pt>
    <dgm:pt modelId="{CDA1FE0D-E5FE-48FF-A69C-540425083A61}" type="pres">
      <dgm:prSet presAssocID="{6C3EEB12-77A8-4CDD-A628-6189C2E26BEA}" presName="sibTrans" presStyleCnt="0"/>
      <dgm:spPr/>
    </dgm:pt>
    <dgm:pt modelId="{E730F333-73FF-49CB-8FB3-8C0A975C36AC}" type="pres">
      <dgm:prSet presAssocID="{06FDE98B-7744-4095-9927-648E9B00C4CB}" presName="node" presStyleLbl="node1" presStyleIdx="3" presStyleCnt="4">
        <dgm:presLayoutVars>
          <dgm:bulletEnabled val="1"/>
        </dgm:presLayoutVars>
      </dgm:prSet>
      <dgm:spPr/>
    </dgm:pt>
  </dgm:ptLst>
  <dgm:cxnLst>
    <dgm:cxn modelId="{E4379303-7205-4E10-96EC-3C5CB5C08459}" type="presOf" srcId="{43E97A2D-E7DA-4B6A-8263-60770E9B7B03}" destId="{E42494DF-A6E9-4372-B0F4-D607DC01FCBE}" srcOrd="0" destOrd="0" presId="urn:microsoft.com/office/officeart/2005/8/layout/default"/>
    <dgm:cxn modelId="{3A749303-99CC-4FED-919E-22045C492F6E}" srcId="{43E97A2D-E7DA-4B6A-8263-60770E9B7B03}" destId="{6A5E60A3-9E8D-4EF9-ACFE-ADFB91E5AED0}" srcOrd="2" destOrd="0" parTransId="{5DCAEFD4-0C68-48CD-AA0D-CF6C30DB23AF}" sibTransId="{6C3EEB12-77A8-4CDD-A628-6189C2E26BEA}"/>
    <dgm:cxn modelId="{C6758945-60B2-4257-93D0-A7ED8BB4B061}" srcId="{43E97A2D-E7DA-4B6A-8263-60770E9B7B03}" destId="{6E3F432D-EB44-4FA9-9DAE-2C46B142F8E4}" srcOrd="1" destOrd="0" parTransId="{03984E72-7FD9-4C35-8DA5-91CB28DD9FF2}" sibTransId="{14E733C8-CDD3-47F2-B66C-94C6BDA4E17E}"/>
    <dgm:cxn modelId="{DB6EDEAA-0851-4C75-92B7-8A12490CD5D0}" type="presOf" srcId="{6E3F432D-EB44-4FA9-9DAE-2C46B142F8E4}" destId="{9EF2765C-9D85-4AD7-B594-3BA95EB9448E}" srcOrd="0" destOrd="0" presId="urn:microsoft.com/office/officeart/2005/8/layout/default"/>
    <dgm:cxn modelId="{1E7A5AC6-DC1B-4A74-864A-507D7E5CDCAE}" type="presOf" srcId="{6A5E60A3-9E8D-4EF9-ACFE-ADFB91E5AED0}" destId="{BF774F61-BD8B-400B-8247-FC245C6745F3}" srcOrd="0" destOrd="0" presId="urn:microsoft.com/office/officeart/2005/8/layout/default"/>
    <dgm:cxn modelId="{EEBADAD4-CA00-44E9-8232-B664EC3015B0}" srcId="{43E97A2D-E7DA-4B6A-8263-60770E9B7B03}" destId="{06FDE98B-7744-4095-9927-648E9B00C4CB}" srcOrd="3" destOrd="0" parTransId="{12BC23FB-938B-4E10-8DDC-BA97EC72EDD1}" sibTransId="{7F308408-9ECA-4C25-B344-394AE7AD6789}"/>
    <dgm:cxn modelId="{880DF7EB-4D10-4B7E-B200-6EC0669FD615}" srcId="{43E97A2D-E7DA-4B6A-8263-60770E9B7B03}" destId="{029216D3-2FA0-47BA-AC0C-7D9259922404}" srcOrd="0" destOrd="0" parTransId="{DC245834-0B67-47FC-8A39-FABBD67009D7}" sibTransId="{A4223F49-755C-4F05-8660-3D85A22EA8EB}"/>
    <dgm:cxn modelId="{B7B90EF4-0CAC-49DA-A7CB-7767D410E3E3}" type="presOf" srcId="{06FDE98B-7744-4095-9927-648E9B00C4CB}" destId="{E730F333-73FF-49CB-8FB3-8C0A975C36AC}" srcOrd="0" destOrd="0" presId="urn:microsoft.com/office/officeart/2005/8/layout/default"/>
    <dgm:cxn modelId="{1F5DC5F4-1BF8-461B-81FC-165DAE8C30F5}" type="presOf" srcId="{029216D3-2FA0-47BA-AC0C-7D9259922404}" destId="{916B8BE2-362C-4084-9A7C-09D3CBDBBC50}" srcOrd="0" destOrd="0" presId="urn:microsoft.com/office/officeart/2005/8/layout/default"/>
    <dgm:cxn modelId="{32516645-A875-48BE-B43D-D96A39D2BC50}" type="presParOf" srcId="{E42494DF-A6E9-4372-B0F4-D607DC01FCBE}" destId="{916B8BE2-362C-4084-9A7C-09D3CBDBBC50}" srcOrd="0" destOrd="0" presId="urn:microsoft.com/office/officeart/2005/8/layout/default"/>
    <dgm:cxn modelId="{87253487-1CE3-47FC-98D6-B7E2CFCBEB99}" type="presParOf" srcId="{E42494DF-A6E9-4372-B0F4-D607DC01FCBE}" destId="{7564E67D-9DBB-426A-AF56-1D317823C6D4}" srcOrd="1" destOrd="0" presId="urn:microsoft.com/office/officeart/2005/8/layout/default"/>
    <dgm:cxn modelId="{761205D1-5CC0-4CC6-8258-2484181E7A6F}" type="presParOf" srcId="{E42494DF-A6E9-4372-B0F4-D607DC01FCBE}" destId="{9EF2765C-9D85-4AD7-B594-3BA95EB9448E}" srcOrd="2" destOrd="0" presId="urn:microsoft.com/office/officeart/2005/8/layout/default"/>
    <dgm:cxn modelId="{A0F12026-BBE7-4094-B075-E28282CEB3CC}" type="presParOf" srcId="{E42494DF-A6E9-4372-B0F4-D607DC01FCBE}" destId="{28611856-7E0F-41F3-A382-0C636458CF07}" srcOrd="3" destOrd="0" presId="urn:microsoft.com/office/officeart/2005/8/layout/default"/>
    <dgm:cxn modelId="{B95B80AD-EEA7-4C6F-96AD-C7B2C484390E}" type="presParOf" srcId="{E42494DF-A6E9-4372-B0F4-D607DC01FCBE}" destId="{BF774F61-BD8B-400B-8247-FC245C6745F3}" srcOrd="4" destOrd="0" presId="urn:microsoft.com/office/officeart/2005/8/layout/default"/>
    <dgm:cxn modelId="{4A5330E9-90E3-400C-9446-03457589A3E9}" type="presParOf" srcId="{E42494DF-A6E9-4372-B0F4-D607DC01FCBE}" destId="{CDA1FE0D-E5FE-48FF-A69C-540425083A61}" srcOrd="5" destOrd="0" presId="urn:microsoft.com/office/officeart/2005/8/layout/default"/>
    <dgm:cxn modelId="{06990753-9D28-4D7C-A452-CBA194E87828}" type="presParOf" srcId="{E42494DF-A6E9-4372-B0F4-D607DC01FCBE}" destId="{E730F333-73FF-49CB-8FB3-8C0A975C36A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B8BE2-362C-4084-9A7C-09D3CBDBBC50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WOS (Web of Science)</a:t>
          </a:r>
          <a:endParaRPr lang="en-MY" sz="4000" kern="1200" dirty="0"/>
        </a:p>
      </dsp:txBody>
      <dsp:txXfrm>
        <a:off x="720090" y="1230"/>
        <a:ext cx="2550318" cy="1530191"/>
      </dsp:txXfrm>
    </dsp:sp>
    <dsp:sp modelId="{9EF2765C-9D85-4AD7-B594-3BA95EB9448E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Scopus</a:t>
          </a:r>
          <a:endParaRPr lang="en-MY" sz="4000" kern="1200" dirty="0"/>
        </a:p>
      </dsp:txBody>
      <dsp:txXfrm>
        <a:off x="3525440" y="1230"/>
        <a:ext cx="2550318" cy="1530191"/>
      </dsp:txXfrm>
    </dsp:sp>
    <dsp:sp modelId="{BF774F61-BD8B-400B-8247-FC245C6745F3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Google Scholar</a:t>
          </a:r>
          <a:endParaRPr lang="en-MY" sz="4000" kern="1200" dirty="0"/>
        </a:p>
      </dsp:txBody>
      <dsp:txXfrm>
        <a:off x="6330791" y="1230"/>
        <a:ext cx="2550318" cy="1530191"/>
      </dsp:txXfrm>
    </dsp:sp>
    <dsp:sp modelId="{E730F333-73FF-49CB-8FB3-8C0A975C36AC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Academia</a:t>
          </a:r>
          <a:endParaRPr lang="en-MY" sz="4000" kern="1200" dirty="0"/>
        </a:p>
      </dsp:txBody>
      <dsp:txXfrm>
        <a:off x="3525440" y="1786453"/>
        <a:ext cx="2550318" cy="1530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06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3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9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98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57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52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37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351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960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12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4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55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56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3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3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0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25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64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1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37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62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3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92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334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91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30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8A5301E-AB93-4945-A0AA-2215B6872DB2}"/>
              </a:ext>
            </a:extLst>
          </p:cNvPr>
          <p:cNvSpPr>
            <a:spLocks noChangeAspect="1"/>
          </p:cNvSpPr>
          <p:nvPr userDrawn="1"/>
        </p:nvSpPr>
        <p:spPr>
          <a:xfrm>
            <a:off x="1871401" y="2602132"/>
            <a:ext cx="1801368" cy="1801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FF1D57-3E5F-584B-94C2-629CD166831B}"/>
              </a:ext>
            </a:extLst>
          </p:cNvPr>
          <p:cNvSpPr>
            <a:spLocks noChangeAspect="1"/>
          </p:cNvSpPr>
          <p:nvPr userDrawn="1"/>
        </p:nvSpPr>
        <p:spPr>
          <a:xfrm>
            <a:off x="5194632" y="2602132"/>
            <a:ext cx="1801368" cy="180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A619F7-99B1-EB46-8946-F77C733C4D86}"/>
              </a:ext>
            </a:extLst>
          </p:cNvPr>
          <p:cNvSpPr>
            <a:spLocks noChangeAspect="1"/>
          </p:cNvSpPr>
          <p:nvPr userDrawn="1"/>
        </p:nvSpPr>
        <p:spPr>
          <a:xfrm>
            <a:off x="8519230" y="2602132"/>
            <a:ext cx="1801368" cy="1801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10/15/2022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FC6D4A-DA65-4AB4-A214-ABFCCC77CE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20000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EDB116-654D-48D8-BED5-DCA5C06DA3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4598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6232E7-9350-493B-BFD0-883015EB07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191441" y="2922172"/>
            <a:ext cx="1161288" cy="1161288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 or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3A6892-C6C0-404F-96AD-993154ED8C7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4672" y="2922172"/>
            <a:ext cx="1161288" cy="116128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Insert Icon or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0281C28-F044-4622-B651-CE20C022E72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38000" y="2920902"/>
            <a:ext cx="1163828" cy="1163828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b="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Insert Icon or Picture</a:t>
            </a:r>
          </a:p>
        </p:txBody>
      </p:sp>
    </p:spTree>
    <p:extLst>
      <p:ext uri="{BB962C8B-B14F-4D97-AF65-F5344CB8AC3E}">
        <p14:creationId xmlns:p14="http://schemas.microsoft.com/office/powerpoint/2010/main" val="1467037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3498694" y="2421466"/>
            <a:ext cx="740731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694" y="982132"/>
            <a:ext cx="7397903" cy="130386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8694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216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10/15/2022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388783" y="248341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211380" y="144283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422103" y="1691853"/>
            <a:ext cx="2736000" cy="3367314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3762657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F82F76-1F28-4871-AA44-ADE3B29E465F}"/>
              </a:ext>
            </a:extLst>
          </p:cNvPr>
          <p:cNvSpPr/>
          <p:nvPr userDrawn="1"/>
        </p:nvSpPr>
        <p:spPr>
          <a:xfrm>
            <a:off x="1066800" y="1009665"/>
            <a:ext cx="7056969" cy="4847145"/>
          </a:xfrm>
          <a:prstGeom prst="rect">
            <a:avLst/>
          </a:prstGeom>
          <a:solidFill>
            <a:schemeClr val="bg1"/>
          </a:solidFill>
          <a:ln w="82550" cmpd="thickThin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16900" y="982132"/>
            <a:ext cx="2679698" cy="1412725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noProof="0"/>
              <a:t>Click to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10/15/2022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87D12F9-00B3-48A4-8EFB-78ACCA9F9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2052" y="1318687"/>
            <a:ext cx="2338493" cy="28819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Pictures of buildings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42B44F9-2E79-4910-8D1A-CE37EF0524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4222" y="3128436"/>
            <a:ext cx="3974629" cy="242463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 Pictures of jobs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8412D06-1A64-446B-8E3E-026437ADFB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451" y="1318687"/>
            <a:ext cx="1748400" cy="168017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Pictures of transportation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3152ED43-82C8-44B9-8B8E-2C0C9CEB1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4222" y="1318687"/>
            <a:ext cx="2093027" cy="168017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Pictures of clothing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0BCC3DC8-BDE4-4B07-A8CA-0321A36435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2052" y="4333875"/>
            <a:ext cx="2338493" cy="12192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Pictures of other items that capture the era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769B50-B286-4700-AFD4-EFDA8F2FB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900" y="2507046"/>
            <a:ext cx="2679698" cy="3349763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noProof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260075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CE66FB-7564-43B1-9A0A-6594394A243B}"/>
              </a:ext>
            </a:extLst>
          </p:cNvPr>
          <p:cNvSpPr/>
          <p:nvPr userDrawn="1"/>
        </p:nvSpPr>
        <p:spPr>
          <a:xfrm>
            <a:off x="476250" y="476250"/>
            <a:ext cx="11239500" cy="5924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35E96D-A567-4898-B2BA-3B8C2F40BA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2000" y="567000"/>
            <a:ext cx="11088000" cy="572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an iconic picture from the era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92939"/>
            <a:ext cx="9601196" cy="75141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7" name="Picture 6" descr="HD-PanelContent-GrommetsCombined.png">
            <a:extLst>
              <a:ext uri="{FF2B5EF4-FFF2-40B4-BE49-F238E27FC236}">
                <a16:creationId xmlns:a16="http://schemas.microsoft.com/office/drawing/2014/main" id="{EE5D561D-B993-4D57-A306-77777AD90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HD-PanelContent-GrommetsCombined.png">
            <a:extLst>
              <a:ext uri="{FF2B5EF4-FFF2-40B4-BE49-F238E27FC236}">
                <a16:creationId xmlns:a16="http://schemas.microsoft.com/office/drawing/2014/main" id="{56E46F13-579D-42C5-8CB9-411911275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D-PanelContent-GrommetsCombined.png">
            <a:extLst>
              <a:ext uri="{FF2B5EF4-FFF2-40B4-BE49-F238E27FC236}">
                <a16:creationId xmlns:a16="http://schemas.microsoft.com/office/drawing/2014/main" id="{E055F617-AE0E-412B-BD58-B6C6F1E5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HD-PanelContent-GrommetsCombined.png">
            <a:extLst>
              <a:ext uri="{FF2B5EF4-FFF2-40B4-BE49-F238E27FC236}">
                <a16:creationId xmlns:a16="http://schemas.microsoft.com/office/drawing/2014/main" id="{E6A3ABD2-1E11-490E-83ED-21CCB1878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287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10/15/2022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838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7795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Content-GrommetsCombined.png">
            <a:extLst>
              <a:ext uri="{FF2B5EF4-FFF2-40B4-BE49-F238E27FC236}">
                <a16:creationId xmlns:a16="http://schemas.microsoft.com/office/drawing/2014/main" id="{7BD0150C-9F76-4D95-80BF-675693B48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01" y="2421466"/>
            <a:ext cx="46696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2" y="982132"/>
            <a:ext cx="4669664" cy="130386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9666" cy="3318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FEA8B0-7C15-481C-885B-E54C78BC32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935" y="982132"/>
            <a:ext cx="4669666" cy="4126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CEB7F9-6056-41AE-93D6-C5D4C94C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043309">
            <a:off x="8122162" y="5338536"/>
            <a:ext cx="2746356" cy="425315"/>
          </a:xfrm>
        </p:spPr>
        <p:txBody>
          <a:bodyPr/>
          <a:lstStyle>
            <a:lvl1pPr marL="0" indent="0" algn="r">
              <a:buNone/>
              <a:defRPr i="0">
                <a:latin typeface="Lucida Handwriting" panose="03010101010101010101" pitchFamily="66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Generation XYZ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719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79709"/>
            <a:ext cx="9601197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073155"/>
            <a:ext cx="9601197" cy="52039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2937688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02A890-9091-4399-80AF-8AF212A1ED4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95401" y="3864479"/>
            <a:ext cx="2952000" cy="1109133"/>
          </a:xfrm>
          <a:ln w="44450" cap="sq" cmpd="thinThick">
            <a:solidFill>
              <a:schemeClr val="accent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61F6C-2BB1-41AF-BF4C-144E940F7B2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0000" y="3864479"/>
            <a:ext cx="2952000" cy="1109133"/>
          </a:xfrm>
          <a:ln w="44450" cap="sq" cmpd="thinThick">
            <a:solidFill>
              <a:schemeClr val="accent3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FB258B-8362-4F6C-94EF-7C1F32CEBF2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944598" y="3864479"/>
            <a:ext cx="2952000" cy="1109133"/>
          </a:xfrm>
          <a:ln w="44450" cap="sq" cmpd="thinThick">
            <a:solidFill>
              <a:schemeClr val="accent2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7281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10/15/2022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09CB875-1032-49F8-A74E-BD0BA58F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556934"/>
            <a:ext cx="3580381" cy="331205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454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8294" y="895547"/>
            <a:ext cx="5871325" cy="49749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9CAAA9-085A-46C2-A892-DE935E67C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556934"/>
            <a:ext cx="3580381" cy="331205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113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6C9E3-4E12-46D0-A58B-4B548A8EE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8805" y="2442732"/>
            <a:ext cx="8814391" cy="3139547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6092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5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18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98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97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2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67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  <p:sldLayoutId id="2147484186" r:id="rId18"/>
    <p:sldLayoutId id="2147484187" r:id="rId19"/>
    <p:sldLayoutId id="2147484188" r:id="rId20"/>
    <p:sldLayoutId id="2147484189" r:id="rId21"/>
    <p:sldLayoutId id="2147484190" r:id="rId22"/>
    <p:sldLayoutId id="2147484191" r:id="rId23"/>
    <p:sldLayoutId id="2147484192" r:id="rId24"/>
    <p:sldLayoutId id="2147484193" r:id="rId25"/>
    <p:sldLayoutId id="2147484194" r:id="rId26"/>
    <p:sldLayoutId id="2147484195" r:id="rId27"/>
    <p:sldLayoutId id="2147484262" r:id="rId2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hyperlink" Target="http://www.base-search.net/)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4.png"/><Relationship Id="rId2" Type="http://schemas.openxmlformats.org/officeDocument/2006/relationships/hyperlink" Target="http://www.science.gov/)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5" Type="http://schemas.openxmlformats.org/officeDocument/2006/relationships/image" Target="../media/image54.png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semanticscholar.org/)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sc.nmbe.ch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e6-6QkcYm0" TargetMode="External"/><Relationship Id="rId7" Type="http://schemas.openxmlformats.org/officeDocument/2006/relationships/image" Target="../media/image102.png"/><Relationship Id="rId2" Type="http://schemas.openxmlformats.org/officeDocument/2006/relationships/hyperlink" Target="http://www.openoffice.org/documentation/HOW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hyperlink" Target="http://www.youtube.com/watch?v=_OmEaqqI3-c)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easybib.com/guides/5-stories-of-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 4:</a:t>
            </a:r>
            <a:br>
              <a:rPr lang="en-US" sz="3200" dirty="0"/>
            </a:br>
            <a:r>
              <a:rPr lang="en-US" sz="3200" dirty="0"/>
              <a:t>Literature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WOX7001 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1400809"/>
            <a:ext cx="61131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4" dirty="0"/>
              <a:t>The</a:t>
            </a:r>
            <a:r>
              <a:rPr sz="4200" spc="-720" dirty="0"/>
              <a:t> </a:t>
            </a:r>
            <a:r>
              <a:rPr sz="4200" spc="-150" dirty="0"/>
              <a:t>Aim</a:t>
            </a:r>
            <a:r>
              <a:rPr sz="4200" spc="-484" dirty="0"/>
              <a:t> </a:t>
            </a:r>
            <a:r>
              <a:rPr sz="4200" spc="-70" dirty="0"/>
              <a:t>of</a:t>
            </a:r>
            <a:r>
              <a:rPr sz="4200" spc="-55" dirty="0"/>
              <a:t> </a:t>
            </a:r>
            <a:r>
              <a:rPr sz="4200" spc="-195" dirty="0"/>
              <a:t>Literature</a:t>
            </a:r>
            <a:r>
              <a:rPr sz="4200" spc="-325" dirty="0"/>
              <a:t> </a:t>
            </a:r>
            <a:r>
              <a:rPr sz="4200" spc="-275" dirty="0"/>
              <a:t>Review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0" y="800100"/>
            <a:ext cx="7912100" cy="2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2300" y="2387600"/>
            <a:ext cx="6756400" cy="3340100"/>
            <a:chOff x="622300" y="2387600"/>
            <a:chExt cx="6756400" cy="3340100"/>
          </a:xfrm>
        </p:grpSpPr>
        <p:sp>
          <p:nvSpPr>
            <p:cNvPr id="5" name="object 5"/>
            <p:cNvSpPr/>
            <p:nvPr/>
          </p:nvSpPr>
          <p:spPr>
            <a:xfrm>
              <a:off x="622300" y="2387600"/>
              <a:ext cx="6756400" cy="3340100"/>
            </a:xfrm>
            <a:custGeom>
              <a:avLst/>
              <a:gdLst/>
              <a:ahLst/>
              <a:cxnLst/>
              <a:rect l="l" t="t" r="r" b="b"/>
              <a:pathLst>
                <a:path w="6756400" h="3340100">
                  <a:moveTo>
                    <a:pt x="6755892" y="0"/>
                  </a:moveTo>
                  <a:lnTo>
                    <a:pt x="0" y="0"/>
                  </a:lnTo>
                  <a:lnTo>
                    <a:pt x="0" y="3339974"/>
                  </a:lnTo>
                  <a:lnTo>
                    <a:pt x="6755892" y="3339974"/>
                  </a:lnTo>
                  <a:lnTo>
                    <a:pt x="6755892" y="0"/>
                  </a:lnTo>
                  <a:close/>
                </a:path>
              </a:pathLst>
            </a:custGeom>
            <a:solidFill>
              <a:srgbClr val="FFF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600" y="2527300"/>
              <a:ext cx="63500" cy="6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2500" y="2463800"/>
              <a:ext cx="35433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600" y="2946400"/>
              <a:ext cx="63500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5200" y="2895600"/>
              <a:ext cx="6007100" cy="190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3800" y="3302000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50800" h="63500">
                  <a:moveTo>
                    <a:pt x="32327" y="0"/>
                  </a:moveTo>
                  <a:lnTo>
                    <a:pt x="18384" y="0"/>
                  </a:lnTo>
                  <a:lnTo>
                    <a:pt x="12429" y="3111"/>
                  </a:lnTo>
                  <a:lnTo>
                    <a:pt x="2485" y="15405"/>
                  </a:lnTo>
                  <a:lnTo>
                    <a:pt x="0" y="22834"/>
                  </a:lnTo>
                  <a:lnTo>
                    <a:pt x="0" y="40398"/>
                  </a:lnTo>
                  <a:lnTo>
                    <a:pt x="2485" y="47828"/>
                  </a:lnTo>
                  <a:lnTo>
                    <a:pt x="12429" y="60261"/>
                  </a:lnTo>
                  <a:lnTo>
                    <a:pt x="18384" y="63360"/>
                  </a:lnTo>
                  <a:lnTo>
                    <a:pt x="32327" y="63360"/>
                  </a:lnTo>
                  <a:lnTo>
                    <a:pt x="38315" y="60261"/>
                  </a:lnTo>
                  <a:lnTo>
                    <a:pt x="48248" y="47828"/>
                  </a:lnTo>
                  <a:lnTo>
                    <a:pt x="50733" y="40398"/>
                  </a:lnTo>
                  <a:lnTo>
                    <a:pt x="50733" y="22834"/>
                  </a:lnTo>
                  <a:lnTo>
                    <a:pt x="48248" y="15405"/>
                  </a:lnTo>
                  <a:lnTo>
                    <a:pt x="38315" y="3111"/>
                  </a:lnTo>
                  <a:lnTo>
                    <a:pt x="3232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00" y="3251200"/>
              <a:ext cx="5067300" cy="215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6600" y="3708400"/>
              <a:ext cx="63500" cy="6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5200" y="3644900"/>
              <a:ext cx="6223000" cy="241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5200" y="3949700"/>
              <a:ext cx="10541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93800" y="4356100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50800" h="63500">
                  <a:moveTo>
                    <a:pt x="32327" y="0"/>
                  </a:moveTo>
                  <a:lnTo>
                    <a:pt x="18384" y="0"/>
                  </a:lnTo>
                  <a:lnTo>
                    <a:pt x="12429" y="3111"/>
                  </a:lnTo>
                  <a:lnTo>
                    <a:pt x="2485" y="15405"/>
                  </a:lnTo>
                  <a:lnTo>
                    <a:pt x="0" y="22834"/>
                  </a:lnTo>
                  <a:lnTo>
                    <a:pt x="0" y="40398"/>
                  </a:lnTo>
                  <a:lnTo>
                    <a:pt x="2485" y="47828"/>
                  </a:lnTo>
                  <a:lnTo>
                    <a:pt x="12429" y="60261"/>
                  </a:lnTo>
                  <a:lnTo>
                    <a:pt x="18384" y="63360"/>
                  </a:lnTo>
                  <a:lnTo>
                    <a:pt x="32327" y="63360"/>
                  </a:lnTo>
                  <a:lnTo>
                    <a:pt x="38315" y="60261"/>
                  </a:lnTo>
                  <a:lnTo>
                    <a:pt x="48248" y="47828"/>
                  </a:lnTo>
                  <a:lnTo>
                    <a:pt x="50733" y="40398"/>
                  </a:lnTo>
                  <a:lnTo>
                    <a:pt x="50733" y="22834"/>
                  </a:lnTo>
                  <a:lnTo>
                    <a:pt x="48248" y="15405"/>
                  </a:lnTo>
                  <a:lnTo>
                    <a:pt x="38315" y="3111"/>
                  </a:lnTo>
                  <a:lnTo>
                    <a:pt x="3232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09700" y="4305300"/>
              <a:ext cx="3987800" cy="215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600" y="4762500"/>
              <a:ext cx="63500" cy="635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5200" y="4699000"/>
              <a:ext cx="5041900" cy="2413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5200" y="5003800"/>
              <a:ext cx="2768600" cy="241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3800" y="5410200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50800" h="63500">
                  <a:moveTo>
                    <a:pt x="32327" y="0"/>
                  </a:moveTo>
                  <a:lnTo>
                    <a:pt x="18384" y="0"/>
                  </a:lnTo>
                  <a:lnTo>
                    <a:pt x="12429" y="3111"/>
                  </a:lnTo>
                  <a:lnTo>
                    <a:pt x="2485" y="15405"/>
                  </a:lnTo>
                  <a:lnTo>
                    <a:pt x="0" y="22834"/>
                  </a:lnTo>
                  <a:lnTo>
                    <a:pt x="0" y="40398"/>
                  </a:lnTo>
                  <a:lnTo>
                    <a:pt x="2485" y="47828"/>
                  </a:lnTo>
                  <a:lnTo>
                    <a:pt x="12429" y="60261"/>
                  </a:lnTo>
                  <a:lnTo>
                    <a:pt x="18384" y="63360"/>
                  </a:lnTo>
                  <a:lnTo>
                    <a:pt x="32327" y="63360"/>
                  </a:lnTo>
                  <a:lnTo>
                    <a:pt x="38315" y="60261"/>
                  </a:lnTo>
                  <a:lnTo>
                    <a:pt x="48248" y="47828"/>
                  </a:lnTo>
                  <a:lnTo>
                    <a:pt x="50733" y="40398"/>
                  </a:lnTo>
                  <a:lnTo>
                    <a:pt x="50733" y="22834"/>
                  </a:lnTo>
                  <a:lnTo>
                    <a:pt x="48248" y="15405"/>
                  </a:lnTo>
                  <a:lnTo>
                    <a:pt x="38315" y="3111"/>
                  </a:lnTo>
                  <a:lnTo>
                    <a:pt x="3232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9700" y="5359400"/>
              <a:ext cx="5689600" cy="2159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747000" y="2159000"/>
            <a:ext cx="4152900" cy="3606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6793" y="782007"/>
            <a:ext cx="369960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/>
              <a:t>The</a:t>
            </a:r>
            <a:r>
              <a:rPr sz="4400" spc="-590" dirty="0"/>
              <a:t> </a:t>
            </a:r>
            <a:r>
              <a:rPr sz="4400" spc="-140" dirty="0"/>
              <a:t>Aim</a:t>
            </a:r>
            <a:r>
              <a:rPr sz="4400" spc="-500" dirty="0"/>
              <a:t> </a:t>
            </a:r>
            <a:r>
              <a:rPr sz="4400" spc="-25" dirty="0"/>
              <a:t>of</a:t>
            </a:r>
            <a:r>
              <a:rPr sz="4400" spc="-70" dirty="0"/>
              <a:t> </a:t>
            </a:r>
            <a:r>
              <a:rPr sz="4400" spc="-200" dirty="0"/>
              <a:t>Literature</a:t>
            </a:r>
            <a:r>
              <a:rPr sz="4400" spc="-484" dirty="0"/>
              <a:t> </a:t>
            </a:r>
            <a:r>
              <a:rPr sz="4400" spc="-260" dirty="0"/>
              <a:t>Review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351318" y="572655"/>
            <a:ext cx="6134100" cy="1104900"/>
            <a:chOff x="5803900" y="1016000"/>
            <a:chExt cx="6134100" cy="1104900"/>
          </a:xfrm>
        </p:grpSpPr>
        <p:sp>
          <p:nvSpPr>
            <p:cNvPr id="4" name="object 4"/>
            <p:cNvSpPr/>
            <p:nvPr/>
          </p:nvSpPr>
          <p:spPr>
            <a:xfrm>
              <a:off x="5803900" y="1016000"/>
              <a:ext cx="6134100" cy="1104900"/>
            </a:xfrm>
            <a:custGeom>
              <a:avLst/>
              <a:gdLst/>
              <a:ahLst/>
              <a:cxnLst/>
              <a:rect l="l" t="t" r="r" b="b"/>
              <a:pathLst>
                <a:path w="6134100" h="1104900">
                  <a:moveTo>
                    <a:pt x="6071095" y="0"/>
                  </a:moveTo>
                  <a:lnTo>
                    <a:pt x="62750" y="0"/>
                  </a:lnTo>
                  <a:lnTo>
                    <a:pt x="38315" y="4940"/>
                  </a:lnTo>
                  <a:lnTo>
                    <a:pt x="18364" y="18414"/>
                  </a:lnTo>
                  <a:lnTo>
                    <a:pt x="4927" y="38392"/>
                  </a:lnTo>
                  <a:lnTo>
                    <a:pt x="0" y="62877"/>
                  </a:lnTo>
                  <a:lnTo>
                    <a:pt x="0" y="1041514"/>
                  </a:lnTo>
                  <a:lnTo>
                    <a:pt x="4927" y="1065999"/>
                  </a:lnTo>
                  <a:lnTo>
                    <a:pt x="18364" y="1085977"/>
                  </a:lnTo>
                  <a:lnTo>
                    <a:pt x="38315" y="1099451"/>
                  </a:lnTo>
                  <a:lnTo>
                    <a:pt x="62750" y="1104391"/>
                  </a:lnTo>
                  <a:lnTo>
                    <a:pt x="6071095" y="1104391"/>
                  </a:lnTo>
                  <a:lnTo>
                    <a:pt x="6095530" y="1099451"/>
                  </a:lnTo>
                  <a:lnTo>
                    <a:pt x="6115469" y="1085977"/>
                  </a:lnTo>
                  <a:lnTo>
                    <a:pt x="6128918" y="1065999"/>
                  </a:lnTo>
                  <a:lnTo>
                    <a:pt x="6133846" y="1041514"/>
                  </a:lnTo>
                  <a:lnTo>
                    <a:pt x="6133846" y="62877"/>
                  </a:lnTo>
                  <a:lnTo>
                    <a:pt x="6128918" y="38392"/>
                  </a:lnTo>
                  <a:lnTo>
                    <a:pt x="6115469" y="18414"/>
                  </a:lnTo>
                  <a:lnTo>
                    <a:pt x="6095530" y="4940"/>
                  </a:lnTo>
                  <a:lnTo>
                    <a:pt x="60710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0750" y="111125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659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7100" y="1154150"/>
              <a:ext cx="846455" cy="865505"/>
            </a:xfrm>
            <a:custGeom>
              <a:avLst/>
              <a:gdLst/>
              <a:ahLst/>
              <a:cxnLst/>
              <a:rect l="l" t="t" r="r" b="b"/>
              <a:pathLst>
                <a:path w="846454" h="865505">
                  <a:moveTo>
                    <a:pt x="339813" y="425462"/>
                  </a:moveTo>
                  <a:lnTo>
                    <a:pt x="170599" y="253784"/>
                  </a:lnTo>
                  <a:lnTo>
                    <a:pt x="189496" y="234569"/>
                  </a:lnTo>
                  <a:lnTo>
                    <a:pt x="151765" y="234569"/>
                  </a:lnTo>
                  <a:lnTo>
                    <a:pt x="117246" y="199593"/>
                  </a:lnTo>
                  <a:lnTo>
                    <a:pt x="136080" y="180505"/>
                  </a:lnTo>
                  <a:lnTo>
                    <a:pt x="98399" y="180505"/>
                  </a:lnTo>
                  <a:lnTo>
                    <a:pt x="56299" y="137718"/>
                  </a:lnTo>
                  <a:lnTo>
                    <a:pt x="42354" y="116306"/>
                  </a:lnTo>
                  <a:lnTo>
                    <a:pt x="37706" y="91922"/>
                  </a:lnTo>
                  <a:lnTo>
                    <a:pt x="42354" y="67525"/>
                  </a:lnTo>
                  <a:lnTo>
                    <a:pt x="56299" y="46113"/>
                  </a:lnTo>
                  <a:lnTo>
                    <a:pt x="77482" y="31851"/>
                  </a:lnTo>
                  <a:lnTo>
                    <a:pt x="101549" y="27089"/>
                  </a:lnTo>
                  <a:lnTo>
                    <a:pt x="165735" y="27089"/>
                  </a:lnTo>
                  <a:lnTo>
                    <a:pt x="151688" y="15405"/>
                  </a:lnTo>
                  <a:lnTo>
                    <a:pt x="136156" y="6959"/>
                  </a:lnTo>
                  <a:lnTo>
                    <a:pt x="119329" y="1765"/>
                  </a:lnTo>
                  <a:lnTo>
                    <a:pt x="101561" y="0"/>
                  </a:lnTo>
                  <a:lnTo>
                    <a:pt x="51320" y="15405"/>
                  </a:lnTo>
                  <a:lnTo>
                    <a:pt x="17843" y="56756"/>
                  </a:lnTo>
                  <a:lnTo>
                    <a:pt x="11036" y="91986"/>
                  </a:lnTo>
                  <a:lnTo>
                    <a:pt x="12763" y="110007"/>
                  </a:lnTo>
                  <a:lnTo>
                    <a:pt x="17843" y="127101"/>
                  </a:lnTo>
                  <a:lnTo>
                    <a:pt x="26123" y="142875"/>
                  </a:lnTo>
                  <a:lnTo>
                    <a:pt x="37452" y="156933"/>
                  </a:lnTo>
                  <a:lnTo>
                    <a:pt x="283260" y="406374"/>
                  </a:lnTo>
                  <a:lnTo>
                    <a:pt x="12039" y="681685"/>
                  </a:lnTo>
                  <a:lnTo>
                    <a:pt x="3009" y="695528"/>
                  </a:lnTo>
                  <a:lnTo>
                    <a:pt x="0" y="711238"/>
                  </a:lnTo>
                  <a:lnTo>
                    <a:pt x="3009" y="726998"/>
                  </a:lnTo>
                  <a:lnTo>
                    <a:pt x="122428" y="852855"/>
                  </a:lnTo>
                  <a:lnTo>
                    <a:pt x="151638" y="865149"/>
                  </a:lnTo>
                  <a:lnTo>
                    <a:pt x="159740" y="864349"/>
                  </a:lnTo>
                  <a:lnTo>
                    <a:pt x="167411" y="861974"/>
                  </a:lnTo>
                  <a:lnTo>
                    <a:pt x="174459" y="858126"/>
                  </a:lnTo>
                  <a:lnTo>
                    <a:pt x="180721" y="852855"/>
                  </a:lnTo>
                  <a:lnTo>
                    <a:pt x="195249" y="838111"/>
                  </a:lnTo>
                  <a:lnTo>
                    <a:pt x="245516" y="787133"/>
                  </a:lnTo>
                  <a:lnTo>
                    <a:pt x="295287" y="736650"/>
                  </a:lnTo>
                  <a:lnTo>
                    <a:pt x="257594" y="736650"/>
                  </a:lnTo>
                  <a:lnTo>
                    <a:pt x="221310" y="699630"/>
                  </a:lnTo>
                  <a:lnTo>
                    <a:pt x="212826" y="699630"/>
                  </a:lnTo>
                  <a:lnTo>
                    <a:pt x="202336" y="710260"/>
                  </a:lnTo>
                  <a:lnTo>
                    <a:pt x="202336" y="718845"/>
                  </a:lnTo>
                  <a:lnTo>
                    <a:pt x="238747" y="755738"/>
                  </a:lnTo>
                  <a:lnTo>
                    <a:pt x="207772" y="787133"/>
                  </a:lnTo>
                  <a:lnTo>
                    <a:pt x="131660" y="709879"/>
                  </a:lnTo>
                  <a:lnTo>
                    <a:pt x="123190" y="709879"/>
                  </a:lnTo>
                  <a:lnTo>
                    <a:pt x="112814" y="720382"/>
                  </a:lnTo>
                  <a:lnTo>
                    <a:pt x="112814" y="728967"/>
                  </a:lnTo>
                  <a:lnTo>
                    <a:pt x="188937" y="806221"/>
                  </a:lnTo>
                  <a:lnTo>
                    <a:pt x="159219" y="836574"/>
                  </a:lnTo>
                  <a:lnTo>
                    <a:pt x="155549" y="838111"/>
                  </a:lnTo>
                  <a:lnTo>
                    <a:pt x="147713" y="838111"/>
                  </a:lnTo>
                  <a:lnTo>
                    <a:pt x="144043" y="836574"/>
                  </a:lnTo>
                  <a:lnTo>
                    <a:pt x="25196" y="716026"/>
                  </a:lnTo>
                  <a:lnTo>
                    <a:pt x="25196" y="706539"/>
                  </a:lnTo>
                  <a:lnTo>
                    <a:pt x="302094" y="425462"/>
                  </a:lnTo>
                  <a:lnTo>
                    <a:pt x="339813" y="425462"/>
                  </a:lnTo>
                  <a:close/>
                </a:path>
                <a:path w="846454" h="865505">
                  <a:moveTo>
                    <a:pt x="846023" y="823950"/>
                  </a:moveTo>
                  <a:lnTo>
                    <a:pt x="844664" y="817753"/>
                  </a:lnTo>
                  <a:lnTo>
                    <a:pt x="844270" y="816724"/>
                  </a:lnTo>
                  <a:lnTo>
                    <a:pt x="793216" y="683475"/>
                  </a:lnTo>
                  <a:lnTo>
                    <a:pt x="764628" y="683475"/>
                  </a:lnTo>
                  <a:lnTo>
                    <a:pt x="815708" y="816724"/>
                  </a:lnTo>
                  <a:lnTo>
                    <a:pt x="684339" y="764959"/>
                  </a:lnTo>
                  <a:lnTo>
                    <a:pt x="698220" y="750874"/>
                  </a:lnTo>
                  <a:lnTo>
                    <a:pt x="752754" y="695528"/>
                  </a:lnTo>
                  <a:lnTo>
                    <a:pt x="715060" y="695528"/>
                  </a:lnTo>
                  <a:lnTo>
                    <a:pt x="289458" y="263652"/>
                  </a:lnTo>
                  <a:lnTo>
                    <a:pt x="281114" y="263652"/>
                  </a:lnTo>
                  <a:lnTo>
                    <a:pt x="270611" y="274154"/>
                  </a:lnTo>
                  <a:lnTo>
                    <a:pt x="270611" y="282740"/>
                  </a:lnTo>
                  <a:lnTo>
                    <a:pt x="696226" y="714616"/>
                  </a:lnTo>
                  <a:lnTo>
                    <a:pt x="660438" y="750874"/>
                  </a:lnTo>
                  <a:lnTo>
                    <a:pt x="528688" y="617118"/>
                  </a:lnTo>
                  <a:lnTo>
                    <a:pt x="520217" y="617118"/>
                  </a:lnTo>
                  <a:lnTo>
                    <a:pt x="509841" y="627761"/>
                  </a:lnTo>
                  <a:lnTo>
                    <a:pt x="509841" y="636206"/>
                  </a:lnTo>
                  <a:lnTo>
                    <a:pt x="652348" y="780846"/>
                  </a:lnTo>
                  <a:lnTo>
                    <a:pt x="653986" y="782002"/>
                  </a:lnTo>
                  <a:lnTo>
                    <a:pt x="819251" y="847090"/>
                  </a:lnTo>
                  <a:lnTo>
                    <a:pt x="821778" y="847598"/>
                  </a:lnTo>
                  <a:lnTo>
                    <a:pt x="830122" y="847598"/>
                  </a:lnTo>
                  <a:lnTo>
                    <a:pt x="846023" y="823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59258" y="1803298"/>
              <a:ext cx="93027" cy="87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68110" y="1316215"/>
              <a:ext cx="532765" cy="534035"/>
            </a:xfrm>
            <a:custGeom>
              <a:avLst/>
              <a:gdLst/>
              <a:ahLst/>
              <a:cxnLst/>
              <a:rect l="l" t="t" r="r" b="b"/>
              <a:pathLst>
                <a:path w="532765" h="534035">
                  <a:moveTo>
                    <a:pt x="37655" y="0"/>
                  </a:moveTo>
                  <a:lnTo>
                    <a:pt x="0" y="0"/>
                  </a:lnTo>
                  <a:lnTo>
                    <a:pt x="291071" y="295681"/>
                  </a:lnTo>
                  <a:lnTo>
                    <a:pt x="292074" y="296456"/>
                  </a:lnTo>
                  <a:lnTo>
                    <a:pt x="489838" y="497204"/>
                  </a:lnTo>
                  <a:lnTo>
                    <a:pt x="454050" y="533463"/>
                  </a:lnTo>
                  <a:lnTo>
                    <a:pt x="491744" y="533463"/>
                  </a:lnTo>
                  <a:lnTo>
                    <a:pt x="503618" y="521411"/>
                  </a:lnTo>
                  <a:lnTo>
                    <a:pt x="532206" y="521411"/>
                  </a:lnTo>
                  <a:lnTo>
                    <a:pt x="520306" y="490550"/>
                  </a:lnTo>
                  <a:lnTo>
                    <a:pt x="519290" y="488873"/>
                  </a:lnTo>
                  <a:lnTo>
                    <a:pt x="319011" y="285559"/>
                  </a:lnTo>
                  <a:lnTo>
                    <a:pt x="337820" y="266471"/>
                  </a:lnTo>
                  <a:lnTo>
                    <a:pt x="300177" y="266471"/>
                  </a:lnTo>
                  <a:lnTo>
                    <a:pt x="169176" y="133489"/>
                  </a:lnTo>
                  <a:lnTo>
                    <a:pt x="187921" y="114401"/>
                  </a:lnTo>
                  <a:lnTo>
                    <a:pt x="150342" y="114401"/>
                  </a:lnTo>
                  <a:lnTo>
                    <a:pt x="37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69367" y="1579613"/>
              <a:ext cx="233159" cy="2605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58038" y="1348371"/>
              <a:ext cx="242252" cy="2343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8865" y="1142999"/>
              <a:ext cx="603885" cy="287655"/>
            </a:xfrm>
            <a:custGeom>
              <a:avLst/>
              <a:gdLst/>
              <a:ahLst/>
              <a:cxnLst/>
              <a:rect l="l" t="t" r="r" b="b"/>
              <a:pathLst>
                <a:path w="603884" h="287655">
                  <a:moveTo>
                    <a:pt x="146900" y="173215"/>
                  </a:moveTo>
                  <a:lnTo>
                    <a:pt x="93649" y="119151"/>
                  </a:lnTo>
                  <a:lnTo>
                    <a:pt x="55880" y="119151"/>
                  </a:lnTo>
                  <a:lnTo>
                    <a:pt x="90398" y="154114"/>
                  </a:lnTo>
                  <a:lnTo>
                    <a:pt x="0" y="245719"/>
                  </a:lnTo>
                  <a:lnTo>
                    <a:pt x="37731" y="245719"/>
                  </a:lnTo>
                  <a:lnTo>
                    <a:pt x="54622" y="228549"/>
                  </a:lnTo>
                  <a:lnTo>
                    <a:pt x="79273" y="253669"/>
                  </a:lnTo>
                  <a:lnTo>
                    <a:pt x="82689" y="255079"/>
                  </a:lnTo>
                  <a:lnTo>
                    <a:pt x="89522" y="255079"/>
                  </a:lnTo>
                  <a:lnTo>
                    <a:pt x="92925" y="253669"/>
                  </a:lnTo>
                  <a:lnTo>
                    <a:pt x="100774" y="245719"/>
                  </a:lnTo>
                  <a:lnTo>
                    <a:pt x="100774" y="237261"/>
                  </a:lnTo>
                  <a:lnTo>
                    <a:pt x="92189" y="228549"/>
                  </a:lnTo>
                  <a:lnTo>
                    <a:pt x="73456" y="209461"/>
                  </a:lnTo>
                  <a:lnTo>
                    <a:pt x="109245" y="173215"/>
                  </a:lnTo>
                  <a:lnTo>
                    <a:pt x="146900" y="173215"/>
                  </a:lnTo>
                  <a:close/>
                </a:path>
                <a:path w="603884" h="287655">
                  <a:moveTo>
                    <a:pt x="308013" y="268147"/>
                  </a:moveTo>
                  <a:lnTo>
                    <a:pt x="297510" y="257632"/>
                  </a:lnTo>
                  <a:lnTo>
                    <a:pt x="289166" y="257632"/>
                  </a:lnTo>
                  <a:lnTo>
                    <a:pt x="259588" y="287616"/>
                  </a:lnTo>
                  <a:lnTo>
                    <a:pt x="297167" y="287616"/>
                  </a:lnTo>
                  <a:lnTo>
                    <a:pt x="308013" y="276720"/>
                  </a:lnTo>
                  <a:lnTo>
                    <a:pt x="308013" y="268147"/>
                  </a:lnTo>
                  <a:close/>
                </a:path>
                <a:path w="603884" h="287655">
                  <a:moveTo>
                    <a:pt x="603618" y="27038"/>
                  </a:moveTo>
                  <a:lnTo>
                    <a:pt x="589089" y="12293"/>
                  </a:lnTo>
                  <a:lnTo>
                    <a:pt x="575462" y="3073"/>
                  </a:lnTo>
                  <a:lnTo>
                    <a:pt x="559943" y="0"/>
                  </a:lnTo>
                  <a:lnTo>
                    <a:pt x="544423" y="3073"/>
                  </a:lnTo>
                  <a:lnTo>
                    <a:pt x="530796" y="12293"/>
                  </a:lnTo>
                  <a:lnTo>
                    <a:pt x="317741" y="228422"/>
                  </a:lnTo>
                  <a:lnTo>
                    <a:pt x="317741" y="237007"/>
                  </a:lnTo>
                  <a:lnTo>
                    <a:pt x="328244" y="247510"/>
                  </a:lnTo>
                  <a:lnTo>
                    <a:pt x="336588" y="247510"/>
                  </a:lnTo>
                  <a:lnTo>
                    <a:pt x="552424" y="28575"/>
                  </a:lnTo>
                  <a:lnTo>
                    <a:pt x="556094" y="27038"/>
                  </a:lnTo>
                  <a:lnTo>
                    <a:pt x="603618" y="270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17487" y="1170038"/>
              <a:ext cx="152996" cy="2153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05499" y="1181239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69">
                  <a:moveTo>
                    <a:pt x="67335" y="0"/>
                  </a:moveTo>
                  <a:lnTo>
                    <a:pt x="3149" y="0"/>
                  </a:lnTo>
                  <a:lnTo>
                    <a:pt x="27190" y="4762"/>
                  </a:lnTo>
                  <a:lnTo>
                    <a:pt x="48298" y="19024"/>
                  </a:lnTo>
                  <a:lnTo>
                    <a:pt x="90411" y="61683"/>
                  </a:lnTo>
                  <a:lnTo>
                    <a:pt x="0" y="153415"/>
                  </a:lnTo>
                  <a:lnTo>
                    <a:pt x="37680" y="153415"/>
                  </a:lnTo>
                  <a:lnTo>
                    <a:pt x="109245" y="80911"/>
                  </a:lnTo>
                  <a:lnTo>
                    <a:pt x="147015" y="80911"/>
                  </a:lnTo>
                  <a:lnTo>
                    <a:pt x="67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351318" y="1728355"/>
            <a:ext cx="6134100" cy="2247900"/>
            <a:chOff x="5803900" y="2171700"/>
            <a:chExt cx="6134100" cy="2247900"/>
          </a:xfrm>
        </p:grpSpPr>
        <p:sp>
          <p:nvSpPr>
            <p:cNvPr id="15" name="object 15"/>
            <p:cNvSpPr/>
            <p:nvPr/>
          </p:nvSpPr>
          <p:spPr>
            <a:xfrm>
              <a:off x="5803900" y="2171700"/>
              <a:ext cx="6134100" cy="1104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03900" y="3314700"/>
              <a:ext cx="6134100" cy="1104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351318" y="5195455"/>
            <a:ext cx="6134100" cy="1092200"/>
            <a:chOff x="5803900" y="5638800"/>
            <a:chExt cx="6134100" cy="1092200"/>
          </a:xfrm>
        </p:grpSpPr>
        <p:sp>
          <p:nvSpPr>
            <p:cNvPr id="18" name="object 18"/>
            <p:cNvSpPr/>
            <p:nvPr/>
          </p:nvSpPr>
          <p:spPr>
            <a:xfrm>
              <a:off x="5803900" y="5638800"/>
              <a:ext cx="6134100" cy="1092200"/>
            </a:xfrm>
            <a:custGeom>
              <a:avLst/>
              <a:gdLst/>
              <a:ahLst/>
              <a:cxnLst/>
              <a:rect l="l" t="t" r="r" b="b"/>
              <a:pathLst>
                <a:path w="6134100" h="1092200">
                  <a:moveTo>
                    <a:pt x="6071095" y="0"/>
                  </a:moveTo>
                  <a:lnTo>
                    <a:pt x="62750" y="0"/>
                  </a:lnTo>
                  <a:lnTo>
                    <a:pt x="38315" y="4886"/>
                  </a:lnTo>
                  <a:lnTo>
                    <a:pt x="18364" y="18216"/>
                  </a:lnTo>
                  <a:lnTo>
                    <a:pt x="4927" y="37986"/>
                  </a:lnTo>
                  <a:lnTo>
                    <a:pt x="0" y="62196"/>
                  </a:lnTo>
                  <a:lnTo>
                    <a:pt x="0" y="1029498"/>
                  </a:lnTo>
                  <a:lnTo>
                    <a:pt x="4927" y="1053710"/>
                  </a:lnTo>
                  <a:lnTo>
                    <a:pt x="18364" y="1073480"/>
                  </a:lnTo>
                  <a:lnTo>
                    <a:pt x="38315" y="1086808"/>
                  </a:lnTo>
                  <a:lnTo>
                    <a:pt x="62750" y="1091697"/>
                  </a:lnTo>
                  <a:lnTo>
                    <a:pt x="6071095" y="1091697"/>
                  </a:lnTo>
                  <a:lnTo>
                    <a:pt x="6095530" y="1086808"/>
                  </a:lnTo>
                  <a:lnTo>
                    <a:pt x="6115469" y="1073480"/>
                  </a:lnTo>
                  <a:lnTo>
                    <a:pt x="6128918" y="1053710"/>
                  </a:lnTo>
                  <a:lnTo>
                    <a:pt x="6133846" y="1029498"/>
                  </a:lnTo>
                  <a:lnTo>
                    <a:pt x="6133846" y="62196"/>
                  </a:lnTo>
                  <a:lnTo>
                    <a:pt x="6128918" y="37986"/>
                  </a:lnTo>
                  <a:lnTo>
                    <a:pt x="6115469" y="18216"/>
                  </a:lnTo>
                  <a:lnTo>
                    <a:pt x="6095530" y="4886"/>
                  </a:lnTo>
                  <a:lnTo>
                    <a:pt x="6071095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70750" y="573405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660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70600" y="5816599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149377" y="78066"/>
                  </a:moveTo>
                  <a:lnTo>
                    <a:pt x="142011" y="70269"/>
                  </a:lnTo>
                  <a:lnTo>
                    <a:pt x="115519" y="70269"/>
                  </a:lnTo>
                  <a:lnTo>
                    <a:pt x="108165" y="78066"/>
                  </a:lnTo>
                  <a:lnTo>
                    <a:pt x="108165" y="97548"/>
                  </a:lnTo>
                  <a:lnTo>
                    <a:pt x="115519" y="105575"/>
                  </a:lnTo>
                  <a:lnTo>
                    <a:pt x="142011" y="105575"/>
                  </a:lnTo>
                  <a:lnTo>
                    <a:pt x="149377" y="97548"/>
                  </a:lnTo>
                  <a:lnTo>
                    <a:pt x="149377" y="78066"/>
                  </a:lnTo>
                  <a:close/>
                </a:path>
                <a:path w="812800" h="711200">
                  <a:moveTo>
                    <a:pt x="221526" y="78066"/>
                  </a:moveTo>
                  <a:lnTo>
                    <a:pt x="214172" y="70269"/>
                  </a:lnTo>
                  <a:lnTo>
                    <a:pt x="187540" y="70269"/>
                  </a:lnTo>
                  <a:lnTo>
                    <a:pt x="180187" y="78066"/>
                  </a:lnTo>
                  <a:lnTo>
                    <a:pt x="180187" y="97548"/>
                  </a:lnTo>
                  <a:lnTo>
                    <a:pt x="187540" y="105575"/>
                  </a:lnTo>
                  <a:lnTo>
                    <a:pt x="214172" y="105575"/>
                  </a:lnTo>
                  <a:lnTo>
                    <a:pt x="221526" y="97548"/>
                  </a:lnTo>
                  <a:lnTo>
                    <a:pt x="221526" y="78066"/>
                  </a:lnTo>
                  <a:close/>
                </a:path>
                <a:path w="812800" h="711200">
                  <a:moveTo>
                    <a:pt x="273888" y="563384"/>
                  </a:moveTo>
                  <a:lnTo>
                    <a:pt x="266534" y="555561"/>
                  </a:lnTo>
                  <a:lnTo>
                    <a:pt x="115519" y="555561"/>
                  </a:lnTo>
                  <a:lnTo>
                    <a:pt x="108165" y="563384"/>
                  </a:lnTo>
                  <a:lnTo>
                    <a:pt x="108165" y="582866"/>
                  </a:lnTo>
                  <a:lnTo>
                    <a:pt x="115519" y="590892"/>
                  </a:lnTo>
                  <a:lnTo>
                    <a:pt x="266534" y="590892"/>
                  </a:lnTo>
                  <a:lnTo>
                    <a:pt x="273888" y="582866"/>
                  </a:lnTo>
                  <a:lnTo>
                    <a:pt x="273888" y="563384"/>
                  </a:lnTo>
                  <a:close/>
                </a:path>
                <a:path w="812800" h="711200">
                  <a:moveTo>
                    <a:pt x="273888" y="518998"/>
                  </a:moveTo>
                  <a:lnTo>
                    <a:pt x="273850" y="499516"/>
                  </a:lnTo>
                  <a:lnTo>
                    <a:pt x="266534" y="491718"/>
                  </a:lnTo>
                  <a:lnTo>
                    <a:pt x="115519" y="491718"/>
                  </a:lnTo>
                  <a:lnTo>
                    <a:pt x="108165" y="499516"/>
                  </a:lnTo>
                  <a:lnTo>
                    <a:pt x="108165" y="518998"/>
                  </a:lnTo>
                  <a:lnTo>
                    <a:pt x="115519" y="527024"/>
                  </a:lnTo>
                  <a:lnTo>
                    <a:pt x="266534" y="527024"/>
                  </a:lnTo>
                  <a:lnTo>
                    <a:pt x="273888" y="518998"/>
                  </a:lnTo>
                  <a:close/>
                </a:path>
                <a:path w="812800" h="711200">
                  <a:moveTo>
                    <a:pt x="273888" y="276047"/>
                  </a:moveTo>
                  <a:lnTo>
                    <a:pt x="266534" y="268211"/>
                  </a:lnTo>
                  <a:lnTo>
                    <a:pt x="240792" y="268211"/>
                  </a:lnTo>
                  <a:lnTo>
                    <a:pt x="240792" y="303517"/>
                  </a:lnTo>
                  <a:lnTo>
                    <a:pt x="240792" y="411086"/>
                  </a:lnTo>
                  <a:lnTo>
                    <a:pt x="141389" y="411086"/>
                  </a:lnTo>
                  <a:lnTo>
                    <a:pt x="141389" y="303517"/>
                  </a:lnTo>
                  <a:lnTo>
                    <a:pt x="240792" y="303517"/>
                  </a:lnTo>
                  <a:lnTo>
                    <a:pt x="240792" y="268211"/>
                  </a:lnTo>
                  <a:lnTo>
                    <a:pt x="115519" y="268211"/>
                  </a:lnTo>
                  <a:lnTo>
                    <a:pt x="108165" y="276047"/>
                  </a:lnTo>
                  <a:lnTo>
                    <a:pt x="108165" y="438378"/>
                  </a:lnTo>
                  <a:lnTo>
                    <a:pt x="115519" y="446201"/>
                  </a:lnTo>
                  <a:lnTo>
                    <a:pt x="266534" y="446201"/>
                  </a:lnTo>
                  <a:lnTo>
                    <a:pt x="273888" y="438378"/>
                  </a:lnTo>
                  <a:lnTo>
                    <a:pt x="273888" y="411086"/>
                  </a:lnTo>
                  <a:lnTo>
                    <a:pt x="273888" y="303517"/>
                  </a:lnTo>
                  <a:lnTo>
                    <a:pt x="273888" y="276047"/>
                  </a:lnTo>
                  <a:close/>
                </a:path>
                <a:path w="812800" h="711200">
                  <a:moveTo>
                    <a:pt x="287591" y="78066"/>
                  </a:moveTo>
                  <a:lnTo>
                    <a:pt x="280225" y="70269"/>
                  </a:lnTo>
                  <a:lnTo>
                    <a:pt x="253606" y="70269"/>
                  </a:lnTo>
                  <a:lnTo>
                    <a:pt x="246253" y="78066"/>
                  </a:lnTo>
                  <a:lnTo>
                    <a:pt x="246253" y="97548"/>
                  </a:lnTo>
                  <a:lnTo>
                    <a:pt x="253606" y="105575"/>
                  </a:lnTo>
                  <a:lnTo>
                    <a:pt x="280225" y="105575"/>
                  </a:lnTo>
                  <a:lnTo>
                    <a:pt x="287591" y="97548"/>
                  </a:lnTo>
                  <a:lnTo>
                    <a:pt x="287591" y="78066"/>
                  </a:lnTo>
                  <a:close/>
                </a:path>
                <a:path w="812800" h="711200">
                  <a:moveTo>
                    <a:pt x="490093" y="563384"/>
                  </a:moveTo>
                  <a:lnTo>
                    <a:pt x="482727" y="555561"/>
                  </a:lnTo>
                  <a:lnTo>
                    <a:pt x="331711" y="555561"/>
                  </a:lnTo>
                  <a:lnTo>
                    <a:pt x="324358" y="563384"/>
                  </a:lnTo>
                  <a:lnTo>
                    <a:pt x="324358" y="582866"/>
                  </a:lnTo>
                  <a:lnTo>
                    <a:pt x="331711" y="590892"/>
                  </a:lnTo>
                  <a:lnTo>
                    <a:pt x="482727" y="590892"/>
                  </a:lnTo>
                  <a:lnTo>
                    <a:pt x="490093" y="582866"/>
                  </a:lnTo>
                  <a:lnTo>
                    <a:pt x="490093" y="563384"/>
                  </a:lnTo>
                  <a:close/>
                </a:path>
                <a:path w="812800" h="711200">
                  <a:moveTo>
                    <a:pt x="490093" y="518998"/>
                  </a:moveTo>
                  <a:lnTo>
                    <a:pt x="490054" y="499516"/>
                  </a:lnTo>
                  <a:lnTo>
                    <a:pt x="482727" y="491718"/>
                  </a:lnTo>
                  <a:lnTo>
                    <a:pt x="331711" y="491718"/>
                  </a:lnTo>
                  <a:lnTo>
                    <a:pt x="324358" y="499516"/>
                  </a:lnTo>
                  <a:lnTo>
                    <a:pt x="324358" y="518998"/>
                  </a:lnTo>
                  <a:lnTo>
                    <a:pt x="331711" y="527024"/>
                  </a:lnTo>
                  <a:lnTo>
                    <a:pt x="482727" y="527024"/>
                  </a:lnTo>
                  <a:lnTo>
                    <a:pt x="490093" y="518998"/>
                  </a:lnTo>
                  <a:close/>
                </a:path>
                <a:path w="812800" h="711200">
                  <a:moveTo>
                    <a:pt x="490093" y="276047"/>
                  </a:moveTo>
                  <a:lnTo>
                    <a:pt x="482727" y="268211"/>
                  </a:lnTo>
                  <a:lnTo>
                    <a:pt x="456869" y="268211"/>
                  </a:lnTo>
                  <a:lnTo>
                    <a:pt x="456869" y="303517"/>
                  </a:lnTo>
                  <a:lnTo>
                    <a:pt x="456869" y="411086"/>
                  </a:lnTo>
                  <a:lnTo>
                    <a:pt x="357581" y="411086"/>
                  </a:lnTo>
                  <a:lnTo>
                    <a:pt x="357581" y="303517"/>
                  </a:lnTo>
                  <a:lnTo>
                    <a:pt x="456869" y="303517"/>
                  </a:lnTo>
                  <a:lnTo>
                    <a:pt x="456869" y="268211"/>
                  </a:lnTo>
                  <a:lnTo>
                    <a:pt x="331711" y="268211"/>
                  </a:lnTo>
                  <a:lnTo>
                    <a:pt x="324358" y="276047"/>
                  </a:lnTo>
                  <a:lnTo>
                    <a:pt x="324358" y="438378"/>
                  </a:lnTo>
                  <a:lnTo>
                    <a:pt x="331711" y="446201"/>
                  </a:lnTo>
                  <a:lnTo>
                    <a:pt x="482727" y="446201"/>
                  </a:lnTo>
                  <a:lnTo>
                    <a:pt x="490093" y="438378"/>
                  </a:lnTo>
                  <a:lnTo>
                    <a:pt x="490093" y="411086"/>
                  </a:lnTo>
                  <a:lnTo>
                    <a:pt x="490093" y="303517"/>
                  </a:lnTo>
                  <a:lnTo>
                    <a:pt x="490093" y="276047"/>
                  </a:lnTo>
                  <a:close/>
                </a:path>
                <a:path w="812800" h="711200">
                  <a:moveTo>
                    <a:pt x="700328" y="563384"/>
                  </a:moveTo>
                  <a:lnTo>
                    <a:pt x="692975" y="555561"/>
                  </a:lnTo>
                  <a:lnTo>
                    <a:pt x="541947" y="555561"/>
                  </a:lnTo>
                  <a:lnTo>
                    <a:pt x="534593" y="563384"/>
                  </a:lnTo>
                  <a:lnTo>
                    <a:pt x="534593" y="582866"/>
                  </a:lnTo>
                  <a:lnTo>
                    <a:pt x="541947" y="590892"/>
                  </a:lnTo>
                  <a:lnTo>
                    <a:pt x="692975" y="590892"/>
                  </a:lnTo>
                  <a:lnTo>
                    <a:pt x="700328" y="582866"/>
                  </a:lnTo>
                  <a:lnTo>
                    <a:pt x="700328" y="563384"/>
                  </a:lnTo>
                  <a:close/>
                </a:path>
                <a:path w="812800" h="711200">
                  <a:moveTo>
                    <a:pt x="700328" y="518998"/>
                  </a:moveTo>
                  <a:lnTo>
                    <a:pt x="700290" y="499516"/>
                  </a:lnTo>
                  <a:lnTo>
                    <a:pt x="692975" y="491718"/>
                  </a:lnTo>
                  <a:lnTo>
                    <a:pt x="541947" y="491718"/>
                  </a:lnTo>
                  <a:lnTo>
                    <a:pt x="534593" y="499516"/>
                  </a:lnTo>
                  <a:lnTo>
                    <a:pt x="534593" y="518998"/>
                  </a:lnTo>
                  <a:lnTo>
                    <a:pt x="541947" y="527024"/>
                  </a:lnTo>
                  <a:lnTo>
                    <a:pt x="692975" y="527024"/>
                  </a:lnTo>
                  <a:lnTo>
                    <a:pt x="700328" y="518998"/>
                  </a:lnTo>
                  <a:close/>
                </a:path>
                <a:path w="812800" h="711200">
                  <a:moveTo>
                    <a:pt x="700328" y="276047"/>
                  </a:moveTo>
                  <a:lnTo>
                    <a:pt x="692975" y="268211"/>
                  </a:lnTo>
                  <a:lnTo>
                    <a:pt x="667232" y="268211"/>
                  </a:lnTo>
                  <a:lnTo>
                    <a:pt x="667232" y="303517"/>
                  </a:lnTo>
                  <a:lnTo>
                    <a:pt x="667232" y="411086"/>
                  </a:lnTo>
                  <a:lnTo>
                    <a:pt x="567817" y="411086"/>
                  </a:lnTo>
                  <a:lnTo>
                    <a:pt x="567817" y="303517"/>
                  </a:lnTo>
                  <a:lnTo>
                    <a:pt x="667232" y="303517"/>
                  </a:lnTo>
                  <a:lnTo>
                    <a:pt x="667232" y="268211"/>
                  </a:lnTo>
                  <a:lnTo>
                    <a:pt x="541947" y="268211"/>
                  </a:lnTo>
                  <a:lnTo>
                    <a:pt x="534593" y="276047"/>
                  </a:lnTo>
                  <a:lnTo>
                    <a:pt x="534593" y="438378"/>
                  </a:lnTo>
                  <a:lnTo>
                    <a:pt x="541947" y="446201"/>
                  </a:lnTo>
                  <a:lnTo>
                    <a:pt x="692975" y="446201"/>
                  </a:lnTo>
                  <a:lnTo>
                    <a:pt x="700328" y="438378"/>
                  </a:lnTo>
                  <a:lnTo>
                    <a:pt x="700328" y="411086"/>
                  </a:lnTo>
                  <a:lnTo>
                    <a:pt x="700328" y="303517"/>
                  </a:lnTo>
                  <a:lnTo>
                    <a:pt x="700328" y="276047"/>
                  </a:lnTo>
                  <a:close/>
                </a:path>
                <a:path w="812800" h="711200">
                  <a:moveTo>
                    <a:pt x="812546" y="7848"/>
                  </a:moveTo>
                  <a:lnTo>
                    <a:pt x="805192" y="0"/>
                  </a:lnTo>
                  <a:lnTo>
                    <a:pt x="779576" y="0"/>
                  </a:lnTo>
                  <a:lnTo>
                    <a:pt x="779576" y="35318"/>
                  </a:lnTo>
                  <a:lnTo>
                    <a:pt x="779576" y="141478"/>
                  </a:lnTo>
                  <a:lnTo>
                    <a:pt x="779576" y="176822"/>
                  </a:lnTo>
                  <a:lnTo>
                    <a:pt x="779576" y="675703"/>
                  </a:lnTo>
                  <a:lnTo>
                    <a:pt x="33223" y="675703"/>
                  </a:lnTo>
                  <a:lnTo>
                    <a:pt x="33223" y="176822"/>
                  </a:lnTo>
                  <a:lnTo>
                    <a:pt x="779576" y="176822"/>
                  </a:lnTo>
                  <a:lnTo>
                    <a:pt x="779576" y="141478"/>
                  </a:lnTo>
                  <a:lnTo>
                    <a:pt x="33223" y="141478"/>
                  </a:lnTo>
                  <a:lnTo>
                    <a:pt x="33223" y="35318"/>
                  </a:lnTo>
                  <a:lnTo>
                    <a:pt x="779576" y="35318"/>
                  </a:lnTo>
                  <a:lnTo>
                    <a:pt x="779576" y="0"/>
                  </a:lnTo>
                  <a:lnTo>
                    <a:pt x="7353" y="0"/>
                  </a:lnTo>
                  <a:lnTo>
                    <a:pt x="0" y="7848"/>
                  </a:lnTo>
                  <a:lnTo>
                    <a:pt x="0" y="702983"/>
                  </a:lnTo>
                  <a:lnTo>
                    <a:pt x="7353" y="710819"/>
                  </a:lnTo>
                  <a:lnTo>
                    <a:pt x="805192" y="710819"/>
                  </a:lnTo>
                  <a:lnTo>
                    <a:pt x="812546" y="702983"/>
                  </a:lnTo>
                  <a:lnTo>
                    <a:pt x="812546" y="675703"/>
                  </a:lnTo>
                  <a:lnTo>
                    <a:pt x="812546" y="176822"/>
                  </a:lnTo>
                  <a:lnTo>
                    <a:pt x="812546" y="141478"/>
                  </a:lnTo>
                  <a:lnTo>
                    <a:pt x="812546" y="35318"/>
                  </a:lnTo>
                  <a:lnTo>
                    <a:pt x="812546" y="78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351318" y="4027055"/>
            <a:ext cx="6134100" cy="110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62694" y="946415"/>
            <a:ext cx="4367530" cy="28648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Trebuchet MS"/>
                <a:cs typeface="Trebuchet MS"/>
              </a:rPr>
              <a:t>Develop </a:t>
            </a:r>
            <a:r>
              <a:rPr sz="2000" spc="-65" dirty="0">
                <a:latin typeface="Trebuchet MS"/>
                <a:cs typeface="Trebuchet MS"/>
              </a:rPr>
              <a:t>the </a:t>
            </a:r>
            <a:r>
              <a:rPr sz="2000" spc="-85" dirty="0">
                <a:latin typeface="Trebuchet MS"/>
                <a:cs typeface="Trebuchet MS"/>
              </a:rPr>
              <a:t>foundation </a:t>
            </a:r>
            <a:r>
              <a:rPr sz="2000" spc="-65" dirty="0">
                <a:latin typeface="Trebuchet MS"/>
                <a:cs typeface="Trebuchet MS"/>
              </a:rPr>
              <a:t>of</a:t>
            </a:r>
            <a:r>
              <a:rPr lang="en-US" sz="2000" spc="-6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research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base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000" spc="-185" dirty="0">
                <a:latin typeface="Trebuchet MS"/>
                <a:cs typeface="Trebuchet MS"/>
              </a:rPr>
              <a:t>To</a:t>
            </a:r>
            <a:r>
              <a:rPr sz="2000" spc="-484" dirty="0">
                <a:latin typeface="Trebuchet MS"/>
                <a:cs typeface="Trebuchet MS"/>
              </a:rPr>
              <a:t> </a:t>
            </a:r>
            <a:r>
              <a:rPr lang="en-US" sz="2000" spc="-48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learn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methods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and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approaches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that</a:t>
            </a:r>
            <a:r>
              <a:rPr lang="en-US" sz="2000" spc="-4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are  </a:t>
            </a:r>
            <a:r>
              <a:rPr sz="2000" spc="-80" dirty="0">
                <a:latin typeface="Trebuchet MS"/>
                <a:cs typeface="Trebuchet MS"/>
              </a:rPr>
              <a:t>appropriate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for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your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study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 dirty="0">
              <a:latin typeface="Trebuchet MS"/>
              <a:cs typeface="Trebuchet MS"/>
            </a:endParaRPr>
          </a:p>
          <a:p>
            <a:pPr marL="12700" marR="309245">
              <a:lnSpc>
                <a:spcPct val="100000"/>
              </a:lnSpc>
              <a:spcBef>
                <a:spcPts val="1630"/>
              </a:spcBef>
            </a:pPr>
            <a:r>
              <a:rPr sz="2000" spc="-185" dirty="0">
                <a:latin typeface="Trebuchet MS"/>
                <a:cs typeface="Trebuchet MS"/>
              </a:rPr>
              <a:t>To</a:t>
            </a:r>
            <a:r>
              <a:rPr sz="2000" spc="-484" dirty="0">
                <a:latin typeface="Trebuchet MS"/>
                <a:cs typeface="Trebuchet MS"/>
              </a:rPr>
              <a:t> </a:t>
            </a:r>
            <a:r>
              <a:rPr lang="en-US" sz="2000" spc="-48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learn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appropriate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theory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to</a:t>
            </a:r>
            <a:r>
              <a:rPr lang="en-US" sz="2000" spc="-6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underpin  your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work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26494" y="4286515"/>
            <a:ext cx="1981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  <a:tab pos="1624965" algn="l"/>
              </a:tabLst>
            </a:pPr>
            <a:r>
              <a:rPr sz="2000" spc="-95" dirty="0">
                <a:latin typeface="Trebuchet MS"/>
                <a:cs typeface="Trebuchet MS"/>
              </a:rPr>
              <a:t>t</a:t>
            </a:r>
            <a:r>
              <a:rPr sz="2000" dirty="0">
                <a:latin typeface="Trebuchet MS"/>
                <a:cs typeface="Trebuchet MS"/>
              </a:rPr>
              <a:t>o	</a:t>
            </a:r>
            <a:r>
              <a:rPr sz="2000" spc="-114" dirty="0">
                <a:latin typeface="Trebuchet MS"/>
                <a:cs typeface="Trebuchet MS"/>
              </a:rPr>
              <a:t>d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114" dirty="0">
                <a:latin typeface="Trebuchet MS"/>
                <a:cs typeface="Trebuchet MS"/>
              </a:rPr>
              <a:t>s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105" dirty="0">
                <a:latin typeface="Trebuchet MS"/>
                <a:cs typeface="Trebuchet MS"/>
              </a:rPr>
              <a:t>g</a:t>
            </a:r>
            <a:r>
              <a:rPr sz="2000" dirty="0">
                <a:latin typeface="Trebuchet MS"/>
                <a:cs typeface="Trebuchet MS"/>
              </a:rPr>
              <a:t>n	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2694" y="4286515"/>
            <a:ext cx="2120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5065" algn="l"/>
              </a:tabLst>
            </a:pPr>
            <a:r>
              <a:rPr sz="2000" spc="-220" dirty="0">
                <a:latin typeface="Trebuchet MS"/>
                <a:cs typeface="Trebuchet MS"/>
              </a:rPr>
              <a:t>P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25" dirty="0">
                <a:latin typeface="Trebuchet MS"/>
                <a:cs typeface="Trebuchet MS"/>
              </a:rPr>
              <a:t>o</a:t>
            </a:r>
            <a:r>
              <a:rPr sz="2000" spc="-80" dirty="0">
                <a:latin typeface="Trebuchet MS"/>
                <a:cs typeface="Trebuchet MS"/>
              </a:rPr>
              <a:t>v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114" dirty="0">
                <a:latin typeface="Trebuchet MS"/>
                <a:cs typeface="Trebuchet MS"/>
              </a:rPr>
              <a:t>d</a:t>
            </a:r>
            <a:r>
              <a:rPr sz="2000" dirty="0">
                <a:latin typeface="Trebuchet MS"/>
                <a:cs typeface="Trebuchet MS"/>
              </a:rPr>
              <a:t>e	</a:t>
            </a:r>
            <a:r>
              <a:rPr sz="2000" spc="-105" dirty="0">
                <a:latin typeface="Trebuchet MS"/>
                <a:cs typeface="Trebuchet MS"/>
              </a:rPr>
              <a:t>g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114" dirty="0">
                <a:latin typeface="Trebuchet MS"/>
                <a:cs typeface="Trebuchet MS"/>
              </a:rPr>
              <a:t>d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90" dirty="0">
                <a:latin typeface="Trebuchet MS"/>
                <a:cs typeface="Trebuchet MS"/>
              </a:rPr>
              <a:t>l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dirty="0">
                <a:latin typeface="Trebuchet MS"/>
                <a:cs typeface="Trebuchet MS"/>
              </a:rPr>
              <a:t>e  </a:t>
            </a:r>
            <a:r>
              <a:rPr sz="2000" spc="-85" dirty="0">
                <a:latin typeface="Trebuchet MS"/>
                <a:cs typeface="Trebuchet MS"/>
              </a:rPr>
              <a:t>experimental</a:t>
            </a:r>
            <a:r>
              <a:rPr sz="2000" spc="-4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setup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2694" y="5594615"/>
            <a:ext cx="3410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Trebuchet MS"/>
                <a:cs typeface="Trebuchet MS"/>
              </a:rPr>
              <a:t>Assist </a:t>
            </a:r>
            <a:r>
              <a:rPr sz="2000" spc="-50" dirty="0">
                <a:latin typeface="Trebuchet MS"/>
                <a:cs typeface="Trebuchet MS"/>
              </a:rPr>
              <a:t>to </a:t>
            </a:r>
            <a:r>
              <a:rPr sz="2000" spc="-80" dirty="0">
                <a:latin typeface="Trebuchet MS"/>
                <a:cs typeface="Trebuchet MS"/>
              </a:rPr>
              <a:t>collect</a:t>
            </a:r>
            <a:r>
              <a:rPr sz="2000" spc="-455" dirty="0">
                <a:latin typeface="Trebuchet MS"/>
                <a:cs typeface="Trebuchet MS"/>
              </a:rPr>
              <a:t> </a:t>
            </a:r>
            <a:r>
              <a:rPr lang="en-US" sz="2000" spc="-4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appropriate</a:t>
            </a:r>
            <a:r>
              <a:rPr lang="en-US" sz="2000" spc="-7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data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4387977"/>
            <a:ext cx="3112135" cy="10693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30480">
              <a:lnSpc>
                <a:spcPts val="3900"/>
              </a:lnSpc>
              <a:spcBef>
                <a:spcPts val="580"/>
              </a:spcBef>
            </a:pPr>
            <a:r>
              <a:rPr sz="3600" spc="-180" dirty="0">
                <a:latin typeface="Arial"/>
                <a:cs typeface="Arial"/>
              </a:rPr>
              <a:t>Planning </a:t>
            </a:r>
            <a:r>
              <a:rPr sz="3600" spc="-305" dirty="0">
                <a:latin typeface="Arial"/>
                <a:cs typeface="Arial"/>
              </a:rPr>
              <a:t>Your  </a:t>
            </a:r>
            <a:r>
              <a:rPr sz="3600" spc="-105" dirty="0">
                <a:latin typeface="Arial"/>
                <a:cs typeface="Arial"/>
              </a:rPr>
              <a:t>L</a:t>
            </a:r>
            <a:r>
              <a:rPr sz="3600" spc="-100" dirty="0">
                <a:latin typeface="Arial"/>
                <a:cs typeface="Arial"/>
              </a:rPr>
              <a:t>i</a:t>
            </a:r>
            <a:r>
              <a:rPr sz="3600" spc="-105" dirty="0">
                <a:latin typeface="Arial"/>
                <a:cs typeface="Arial"/>
              </a:rPr>
              <a:t>te</a:t>
            </a:r>
            <a:r>
              <a:rPr sz="3600" spc="-100" dirty="0">
                <a:latin typeface="Arial"/>
                <a:cs typeface="Arial"/>
              </a:rPr>
              <a:t>r</a:t>
            </a:r>
            <a:r>
              <a:rPr sz="3600" spc="-105" dirty="0">
                <a:latin typeface="Arial"/>
                <a:cs typeface="Arial"/>
              </a:rPr>
              <a:t>atu</a:t>
            </a:r>
            <a:r>
              <a:rPr sz="3600" spc="-200" dirty="0">
                <a:latin typeface="Arial"/>
                <a:cs typeface="Arial"/>
              </a:rPr>
              <a:t>r</a:t>
            </a:r>
            <a:r>
              <a:rPr sz="3600" spc="295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Sea</a:t>
            </a:r>
            <a:r>
              <a:rPr sz="3600" spc="-300" dirty="0">
                <a:latin typeface="Arial"/>
                <a:cs typeface="Arial"/>
              </a:rPr>
              <a:t>r</a:t>
            </a:r>
            <a:r>
              <a:rPr sz="3600" spc="-305" dirty="0">
                <a:latin typeface="Arial"/>
                <a:cs typeface="Arial"/>
              </a:rPr>
              <a:t>ch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370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03267" y="3879342"/>
            <a:ext cx="5185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Trebuchet MS"/>
                <a:cs typeface="Trebuchet MS"/>
              </a:rPr>
              <a:t>Some</a:t>
            </a:r>
            <a:r>
              <a:rPr sz="2800" spc="-10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parameters</a:t>
            </a:r>
            <a:r>
              <a:rPr sz="2800" spc="-585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to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beconsidered: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267" y="4404359"/>
            <a:ext cx="6985000" cy="15595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33400" marR="5080" indent="-520700">
              <a:lnSpc>
                <a:spcPts val="2600"/>
              </a:lnSpc>
              <a:spcBef>
                <a:spcPts val="42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400" spc="-55" dirty="0">
                <a:latin typeface="Carlito"/>
                <a:cs typeface="Carlito"/>
              </a:rPr>
              <a:t>How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far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back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will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you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look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for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sources?</a:t>
            </a:r>
            <a:r>
              <a:rPr sz="2400" spc="-38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</a:t>
            </a:r>
            <a:r>
              <a:rPr lang="en-US" sz="2400" spc="-2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last</a:t>
            </a:r>
            <a:r>
              <a:rPr lang="en-US" sz="2400" spc="-25" dirty="0"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rlito"/>
                <a:cs typeface="Carlito"/>
              </a:rPr>
              <a:t>5years/10  </a:t>
            </a:r>
            <a:r>
              <a:rPr sz="2400" spc="-105" dirty="0">
                <a:solidFill>
                  <a:srgbClr val="C00000"/>
                </a:solidFill>
                <a:latin typeface="Carlito"/>
                <a:cs typeface="Carlito"/>
              </a:rPr>
              <a:t>years</a:t>
            </a:r>
            <a:r>
              <a:rPr sz="2400" spc="-105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  <a:p>
            <a:pPr marL="533400" indent="-520700">
              <a:lnSpc>
                <a:spcPct val="100000"/>
              </a:lnSpc>
              <a:spcBef>
                <a:spcPts val="58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400" spc="-90" dirty="0">
                <a:latin typeface="Carlito"/>
                <a:cs typeface="Carlito"/>
              </a:rPr>
              <a:t>What</a:t>
            </a:r>
            <a:r>
              <a:rPr sz="2400" spc="-155" dirty="0">
                <a:latin typeface="Carlito"/>
                <a:cs typeface="Carlito"/>
              </a:rPr>
              <a:t> </a:t>
            </a:r>
            <a:r>
              <a:rPr sz="2400" spc="-90" dirty="0">
                <a:latin typeface="Carlito"/>
                <a:cs typeface="Carlito"/>
              </a:rPr>
              <a:t>source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do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you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want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to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cover?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latin typeface="Carlito"/>
                <a:cs typeface="Carlito"/>
              </a:rPr>
              <a:t>E.g.</a:t>
            </a:r>
            <a:r>
              <a:rPr sz="2400" spc="-35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Journals/Patent</a:t>
            </a:r>
            <a:r>
              <a:rPr sz="2400" spc="-35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/Governmentreport</a:t>
            </a:r>
            <a:r>
              <a:rPr sz="2400" spc="-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-270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Conference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4387977"/>
            <a:ext cx="3112135" cy="10693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30480">
              <a:lnSpc>
                <a:spcPts val="3900"/>
              </a:lnSpc>
              <a:spcBef>
                <a:spcPts val="580"/>
              </a:spcBef>
            </a:pPr>
            <a:r>
              <a:rPr sz="3600" spc="-180" dirty="0">
                <a:latin typeface="Arial"/>
                <a:cs typeface="Arial"/>
              </a:rPr>
              <a:t>Planning </a:t>
            </a:r>
            <a:r>
              <a:rPr sz="3600" spc="-305" dirty="0">
                <a:latin typeface="Arial"/>
                <a:cs typeface="Arial"/>
              </a:rPr>
              <a:t>Your  </a:t>
            </a:r>
            <a:r>
              <a:rPr sz="3600" spc="-105" dirty="0">
                <a:latin typeface="Arial"/>
                <a:cs typeface="Arial"/>
              </a:rPr>
              <a:t>L</a:t>
            </a:r>
            <a:r>
              <a:rPr sz="3600" spc="-100" dirty="0">
                <a:latin typeface="Arial"/>
                <a:cs typeface="Arial"/>
              </a:rPr>
              <a:t>i</a:t>
            </a:r>
            <a:r>
              <a:rPr sz="3600" spc="-105" dirty="0">
                <a:latin typeface="Arial"/>
                <a:cs typeface="Arial"/>
              </a:rPr>
              <a:t>te</a:t>
            </a:r>
            <a:r>
              <a:rPr sz="3600" spc="-100" dirty="0">
                <a:latin typeface="Arial"/>
                <a:cs typeface="Arial"/>
              </a:rPr>
              <a:t>r</a:t>
            </a:r>
            <a:r>
              <a:rPr sz="3600" spc="-105" dirty="0">
                <a:latin typeface="Arial"/>
                <a:cs typeface="Arial"/>
              </a:rPr>
              <a:t>atu</a:t>
            </a:r>
            <a:r>
              <a:rPr sz="3600" spc="-200" dirty="0">
                <a:latin typeface="Arial"/>
                <a:cs typeface="Arial"/>
              </a:rPr>
              <a:t>r</a:t>
            </a:r>
            <a:r>
              <a:rPr sz="3600" spc="295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Sea</a:t>
            </a:r>
            <a:r>
              <a:rPr sz="3600" spc="-300" dirty="0">
                <a:latin typeface="Arial"/>
                <a:cs typeface="Arial"/>
              </a:rPr>
              <a:t>r</a:t>
            </a:r>
            <a:r>
              <a:rPr sz="3600" spc="-305" dirty="0">
                <a:latin typeface="Arial"/>
                <a:cs typeface="Arial"/>
              </a:rPr>
              <a:t>ch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7878" y="972127"/>
            <a:ext cx="684974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spc="-40" dirty="0">
                <a:latin typeface="Trebuchet MS"/>
                <a:cs typeface="Trebuchet MS"/>
              </a:rPr>
              <a:t>If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the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topic</a:t>
            </a:r>
            <a:r>
              <a:rPr sz="2800" spc="-53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is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not</a:t>
            </a:r>
            <a:r>
              <a:rPr sz="2800" spc="-26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very</a:t>
            </a:r>
            <a:r>
              <a:rPr sz="2800" spc="-430" dirty="0">
                <a:latin typeface="Trebuchet MS"/>
                <a:cs typeface="Trebuchet MS"/>
              </a:rPr>
              <a:t> </a:t>
            </a:r>
            <a:r>
              <a:rPr sz="2800" spc="-185" dirty="0">
                <a:latin typeface="Trebuchet MS"/>
                <a:cs typeface="Trebuchet MS"/>
              </a:rPr>
              <a:t>specific,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seek</a:t>
            </a:r>
            <a:r>
              <a:rPr sz="2800" spc="-260" dirty="0">
                <a:latin typeface="Trebuchet MS"/>
                <a:cs typeface="Trebuchet MS"/>
              </a:rPr>
              <a:t> </a:t>
            </a:r>
            <a:r>
              <a:rPr sz="2800" spc="-170" dirty="0">
                <a:latin typeface="Trebuchet MS"/>
                <a:cs typeface="Trebuchet MS"/>
              </a:rPr>
              <a:t>clarification  </a:t>
            </a:r>
            <a:r>
              <a:rPr sz="2800" spc="-85" dirty="0">
                <a:latin typeface="Trebuchet MS"/>
                <a:cs typeface="Trebuchet MS"/>
              </a:rPr>
              <a:t>from </a:t>
            </a:r>
            <a:r>
              <a:rPr sz="2800" spc="-80" dirty="0">
                <a:latin typeface="Trebuchet MS"/>
                <a:cs typeface="Trebuchet MS"/>
              </a:rPr>
              <a:t>your</a:t>
            </a:r>
            <a:r>
              <a:rPr sz="2800" spc="-62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supervisor: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7878" y="2012163"/>
            <a:ext cx="6589395" cy="19304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10" dirty="0">
                <a:latin typeface="Trebuchet MS"/>
                <a:cs typeface="Trebuchet MS"/>
              </a:rPr>
              <a:t>Roughly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Trebuchet MS"/>
                <a:cs typeface="Trebuchet MS"/>
              </a:rPr>
              <a:t>how</a:t>
            </a:r>
            <a:r>
              <a:rPr sz="2400" spc="-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Trebuchet MS"/>
                <a:cs typeface="Trebuchet MS"/>
              </a:rPr>
              <a:t>many</a:t>
            </a:r>
            <a:r>
              <a:rPr sz="2400" spc="-40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sources </a:t>
            </a:r>
            <a:r>
              <a:rPr sz="2400" spc="-85" dirty="0">
                <a:latin typeface="Trebuchet MS"/>
                <a:cs typeface="Trebuchet MS"/>
              </a:rPr>
              <a:t>should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need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to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include?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What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C00000"/>
                </a:solidFill>
                <a:latin typeface="Trebuchet MS"/>
                <a:cs typeface="Trebuchet MS"/>
              </a:rPr>
              <a:t>types</a:t>
            </a:r>
            <a:r>
              <a:rPr sz="2400" spc="-2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of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sources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(journal</a:t>
            </a:r>
            <a:r>
              <a:rPr sz="2400" spc="-43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articles,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websites)?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0" dirty="0">
                <a:latin typeface="Trebuchet MS"/>
                <a:cs typeface="Trebuchet MS"/>
              </a:rPr>
              <a:t>Should </a:t>
            </a:r>
            <a:r>
              <a:rPr sz="2400" spc="-60" dirty="0">
                <a:latin typeface="Trebuchet MS"/>
                <a:cs typeface="Trebuchet MS"/>
              </a:rPr>
              <a:t>you </a:t>
            </a:r>
            <a:r>
              <a:rPr sz="2400" spc="-75" dirty="0">
                <a:latin typeface="Trebuchet MS"/>
                <a:cs typeface="Trebuchet MS"/>
              </a:rPr>
              <a:t>evaluate</a:t>
            </a:r>
            <a:r>
              <a:rPr sz="2400" spc="-50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yoursources?</a:t>
            </a:r>
            <a:endParaRPr sz="2400" dirty="0">
              <a:latin typeface="Trebuchet MS"/>
              <a:cs typeface="Trebuchet MS"/>
            </a:endParaRPr>
          </a:p>
          <a:p>
            <a:pPr marL="241300" marR="436245" indent="-228600">
              <a:lnSpc>
                <a:spcPts val="26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latin typeface="Trebuchet MS"/>
                <a:cs typeface="Trebuchet MS"/>
              </a:rPr>
              <a:t>Is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the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source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you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are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using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trusted</a:t>
            </a:r>
            <a:r>
              <a:rPr sz="2400" spc="-36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in</a:t>
            </a:r>
            <a:r>
              <a:rPr sz="2400" spc="-33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your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field?  </a:t>
            </a:r>
            <a:r>
              <a:rPr sz="2400" spc="-85" dirty="0">
                <a:latin typeface="Trebuchet MS"/>
                <a:cs typeface="Trebuchet MS"/>
              </a:rPr>
              <a:t>(check</a:t>
            </a:r>
            <a:r>
              <a:rPr sz="2400" spc="-44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using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the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Web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of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Science/Scopus)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6902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90" dirty="0"/>
              <a:t>Planning </a:t>
            </a:r>
            <a:r>
              <a:rPr sz="4400" spc="-335" dirty="0"/>
              <a:t>Your </a:t>
            </a:r>
            <a:r>
              <a:rPr sz="4400" spc="-200" dirty="0"/>
              <a:t>Literature</a:t>
            </a:r>
            <a:r>
              <a:rPr sz="4400" spc="-240" dirty="0"/>
              <a:t> </a:t>
            </a:r>
            <a:r>
              <a:rPr sz="4400" spc="-350" dirty="0"/>
              <a:t>Search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689100"/>
            <a:ext cx="10515600" cy="4699000"/>
          </a:xfrm>
          <a:custGeom>
            <a:avLst/>
            <a:gdLst/>
            <a:ahLst/>
            <a:cxnLst/>
            <a:rect l="l" t="t" r="r" b="b"/>
            <a:pathLst>
              <a:path w="10515600" h="4699000">
                <a:moveTo>
                  <a:pt x="10515600" y="0"/>
                </a:moveTo>
                <a:lnTo>
                  <a:pt x="0" y="0"/>
                </a:lnTo>
                <a:lnTo>
                  <a:pt x="0" y="4698865"/>
                </a:lnTo>
                <a:lnTo>
                  <a:pt x="10515600" y="4698865"/>
                </a:lnTo>
                <a:lnTo>
                  <a:pt x="10515600" y="0"/>
                </a:lnTo>
                <a:close/>
              </a:path>
            </a:pathLst>
          </a:custGeom>
          <a:solidFill>
            <a:srgbClr val="F3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7" y="1648282"/>
            <a:ext cx="9584807" cy="435356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spc="-10" dirty="0">
                <a:latin typeface="Carlito"/>
                <a:cs typeface="Carlito"/>
              </a:rPr>
              <a:t>What</a:t>
            </a:r>
            <a:r>
              <a:rPr sz="2800" b="1" spc="-11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should</a:t>
            </a:r>
            <a:r>
              <a:rPr sz="2800" b="1" spc="-40" dirty="0">
                <a:latin typeface="Carlito"/>
                <a:cs typeface="Carlito"/>
              </a:rPr>
              <a:t> </a:t>
            </a:r>
            <a:r>
              <a:rPr sz="2800" b="1" spc="5" dirty="0">
                <a:latin typeface="Carlito"/>
                <a:cs typeface="Carlito"/>
              </a:rPr>
              <a:t>we</a:t>
            </a:r>
            <a:r>
              <a:rPr sz="2800" b="1" spc="-5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do</a:t>
            </a:r>
            <a:r>
              <a:rPr sz="2800" b="1" spc="6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before</a:t>
            </a:r>
            <a:r>
              <a:rPr sz="2800" b="1" spc="-245" dirty="0">
                <a:latin typeface="Carlito"/>
                <a:cs typeface="Carlito"/>
              </a:rPr>
              <a:t> </a:t>
            </a:r>
            <a:r>
              <a:rPr sz="2800" b="1" spc="5" dirty="0">
                <a:latin typeface="Carlito"/>
                <a:cs typeface="Carlito"/>
              </a:rPr>
              <a:t>writing</a:t>
            </a:r>
            <a:r>
              <a:rPr sz="2800" b="1" spc="-170" dirty="0">
                <a:latin typeface="Carlito"/>
                <a:cs typeface="Carlito"/>
              </a:rPr>
              <a:t> </a:t>
            </a:r>
            <a:r>
              <a:rPr sz="2800" b="1" spc="5" dirty="0">
                <a:latin typeface="Carlito"/>
                <a:cs typeface="Carlito"/>
              </a:rPr>
              <a:t>the</a:t>
            </a:r>
            <a:r>
              <a:rPr sz="2800" b="1" spc="-4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literature</a:t>
            </a:r>
            <a:r>
              <a:rPr sz="2800" b="1" spc="-14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review?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latin typeface="Carlito"/>
                <a:cs typeface="Carlito"/>
              </a:rPr>
              <a:t>Look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for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other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literature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reviews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in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the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area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of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interest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latin typeface="Carlito"/>
                <a:cs typeface="Carlito"/>
              </a:rPr>
              <a:t>Read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them</a:t>
            </a:r>
            <a:r>
              <a:rPr lang="en-US" sz="2400" spc="-3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to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get</a:t>
            </a:r>
            <a:r>
              <a:rPr lang="en-US" sz="2400" spc="-3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90" dirty="0">
                <a:latin typeface="Carlito"/>
                <a:cs typeface="Carlito"/>
              </a:rPr>
              <a:t>sense</a:t>
            </a:r>
            <a:r>
              <a:rPr sz="2400" spc="-14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for</a:t>
            </a:r>
            <a:r>
              <a:rPr lang="en-US" sz="2400" spc="-4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your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own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spc="-110" dirty="0">
                <a:latin typeface="Carlito"/>
                <a:cs typeface="Carlito"/>
              </a:rPr>
              <a:t>research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rlito"/>
                <a:cs typeface="Carlito"/>
              </a:rPr>
              <a:t>Find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the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ways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to</a:t>
            </a:r>
            <a:r>
              <a:rPr sz="2400" spc="-31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organize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your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reviews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0" dirty="0">
                <a:latin typeface="Carlito"/>
                <a:cs typeface="Carlito"/>
              </a:rPr>
              <a:t>Chronologically,</a:t>
            </a:r>
            <a:r>
              <a:rPr sz="2000" spc="-254" dirty="0">
                <a:latin typeface="Carlito"/>
                <a:cs typeface="Carlito"/>
              </a:rPr>
              <a:t> </a:t>
            </a:r>
            <a:r>
              <a:rPr sz="2000" spc="-95" dirty="0">
                <a:latin typeface="Carlito"/>
                <a:cs typeface="Carlito"/>
              </a:rPr>
              <a:t>Thematica</a:t>
            </a:r>
            <a:r>
              <a:rPr sz="2000" b="1" spc="-95" dirty="0">
                <a:latin typeface="Trebuchet MS"/>
                <a:cs typeface="Trebuchet MS"/>
              </a:rPr>
              <a:t>l</a:t>
            </a:r>
            <a:r>
              <a:rPr sz="2000" spc="-95" dirty="0">
                <a:latin typeface="Carlito"/>
                <a:cs typeface="Carlito"/>
              </a:rPr>
              <a:t>y,Methodologically</a:t>
            </a:r>
            <a:endParaRPr sz="20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5" dirty="0">
                <a:latin typeface="Carlito"/>
                <a:cs typeface="Carlito"/>
              </a:rPr>
              <a:t>References</a:t>
            </a:r>
            <a:r>
              <a:rPr sz="2400" spc="-385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are</a:t>
            </a:r>
            <a:r>
              <a:rPr sz="2400" spc="-34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the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114" dirty="0">
                <a:latin typeface="Carlito"/>
                <a:cs typeface="Carlito"/>
              </a:rPr>
              <a:t>excellent</a:t>
            </a:r>
            <a:r>
              <a:rPr sz="2400" spc="-350" dirty="0">
                <a:latin typeface="Carlito"/>
                <a:cs typeface="Carlito"/>
              </a:rPr>
              <a:t> </a:t>
            </a:r>
            <a:r>
              <a:rPr lang="en-US" sz="2400" spc="-35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entry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points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5" dirty="0">
                <a:latin typeface="Carlito"/>
                <a:cs typeface="Carlito"/>
              </a:rPr>
              <a:t>Hundreds </a:t>
            </a:r>
            <a:r>
              <a:rPr sz="2400" spc="-35" dirty="0">
                <a:latin typeface="Carlito"/>
                <a:cs typeface="Carlito"/>
              </a:rPr>
              <a:t>or </a:t>
            </a:r>
            <a:r>
              <a:rPr sz="2400" spc="-85" dirty="0">
                <a:latin typeface="Carlito"/>
                <a:cs typeface="Carlito"/>
              </a:rPr>
              <a:t>thousands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of</a:t>
            </a:r>
            <a:r>
              <a:rPr lang="en-US" sz="2400" spc="-85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articles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MY" sz="2000" spc="-30" dirty="0">
                <a:latin typeface="Carlito"/>
                <a:cs typeface="Carlito"/>
              </a:rPr>
              <a:t>R</a:t>
            </a:r>
            <a:r>
              <a:rPr sz="2000" spc="-30" dirty="0" err="1">
                <a:latin typeface="Carlito"/>
                <a:cs typeface="Carlito"/>
              </a:rPr>
              <a:t>ead</a:t>
            </a:r>
            <a:r>
              <a:rPr lang="en-US" sz="2000" spc="-3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in</a:t>
            </a:r>
            <a:r>
              <a:rPr sz="2000" spc="-21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order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to</a:t>
            </a:r>
            <a:r>
              <a:rPr sz="2000" spc="-21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get</a:t>
            </a:r>
            <a:r>
              <a:rPr lang="en-US" sz="2000" spc="-3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a</a:t>
            </a:r>
            <a:r>
              <a:rPr sz="2000" spc="-215" dirty="0">
                <a:latin typeface="Carlito"/>
                <a:cs typeface="Carlito"/>
              </a:rPr>
              <a:t> </a:t>
            </a:r>
            <a:r>
              <a:rPr sz="2000" spc="10" dirty="0">
                <a:latin typeface="Carlito"/>
                <a:cs typeface="Carlito"/>
              </a:rPr>
              <a:t>good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survey</a:t>
            </a:r>
            <a:r>
              <a:rPr lang="en-US" sz="2000" spc="-5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of</a:t>
            </a:r>
            <a:r>
              <a:rPr sz="2000" spc="-265" dirty="0">
                <a:latin typeface="Carlito"/>
                <a:cs typeface="Carlito"/>
              </a:rPr>
              <a:t> </a:t>
            </a:r>
            <a:r>
              <a:rPr lang="en-US" sz="2000" spc="-265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the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materials</a:t>
            </a:r>
            <a:endParaRPr sz="20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Carlito"/>
                <a:cs typeface="Carlito"/>
              </a:rPr>
              <a:t>Should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not</a:t>
            </a:r>
            <a:r>
              <a:rPr sz="2400" spc="-25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expect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to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read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everything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in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thefield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5" dirty="0">
                <a:latin typeface="Carlito"/>
                <a:cs typeface="Carlito"/>
              </a:rPr>
              <a:t>make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your</a:t>
            </a:r>
            <a:r>
              <a:rPr sz="2000" spc="-254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job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easier</a:t>
            </a:r>
            <a:r>
              <a:rPr sz="2000" spc="-254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by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limiting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the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scope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6902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90" dirty="0"/>
              <a:t>Planning </a:t>
            </a:r>
            <a:r>
              <a:rPr sz="4400" spc="-335" dirty="0"/>
              <a:t>Your </a:t>
            </a:r>
            <a:r>
              <a:rPr sz="4400" spc="-200" dirty="0"/>
              <a:t>Literature</a:t>
            </a:r>
            <a:r>
              <a:rPr sz="4400" spc="-240" dirty="0"/>
              <a:t> </a:t>
            </a:r>
            <a:r>
              <a:rPr sz="4400" spc="-350" dirty="0"/>
              <a:t>Search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14400" y="1701800"/>
            <a:ext cx="10515600" cy="4165600"/>
          </a:xfrm>
          <a:custGeom>
            <a:avLst/>
            <a:gdLst/>
            <a:ahLst/>
            <a:cxnLst/>
            <a:rect l="l" t="t" r="r" b="b"/>
            <a:pathLst>
              <a:path w="10515600" h="4165600">
                <a:moveTo>
                  <a:pt x="10515600" y="0"/>
                </a:moveTo>
                <a:lnTo>
                  <a:pt x="0" y="0"/>
                </a:lnTo>
                <a:lnTo>
                  <a:pt x="0" y="4165464"/>
                </a:lnTo>
                <a:lnTo>
                  <a:pt x="10515600" y="4165464"/>
                </a:lnTo>
                <a:lnTo>
                  <a:pt x="10515600" y="0"/>
                </a:lnTo>
                <a:close/>
              </a:path>
            </a:pathLst>
          </a:custGeom>
          <a:solidFill>
            <a:srgbClr val="F8EC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633136"/>
            <a:ext cx="9674225" cy="402336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3200" spc="-65" dirty="0">
                <a:latin typeface="Carlito"/>
                <a:cs typeface="Carlito"/>
              </a:rPr>
              <a:t>Four</a:t>
            </a:r>
            <a:r>
              <a:rPr sz="3200" spc="-345" dirty="0">
                <a:latin typeface="Carlito"/>
                <a:cs typeface="Carlito"/>
              </a:rPr>
              <a:t> </a:t>
            </a:r>
            <a:r>
              <a:rPr sz="3200" spc="-80" dirty="0">
                <a:latin typeface="Carlito"/>
                <a:cs typeface="Carlito"/>
              </a:rPr>
              <a:t>stages</a:t>
            </a:r>
            <a:r>
              <a:rPr sz="3200" spc="-375" dirty="0">
                <a:latin typeface="Carlito"/>
                <a:cs typeface="Carlito"/>
              </a:rPr>
              <a:t> </a:t>
            </a:r>
            <a:r>
              <a:rPr sz="3200" spc="-45" dirty="0">
                <a:latin typeface="Carlito"/>
                <a:cs typeface="Carlito"/>
              </a:rPr>
              <a:t>of</a:t>
            </a:r>
            <a:r>
              <a:rPr sz="3200" spc="-300" dirty="0">
                <a:latin typeface="Carlito"/>
                <a:cs typeface="Carlito"/>
              </a:rPr>
              <a:t> </a:t>
            </a:r>
            <a:r>
              <a:rPr sz="3200" spc="-55" dirty="0">
                <a:latin typeface="Carlito"/>
                <a:cs typeface="Carlito"/>
              </a:rPr>
              <a:t>the</a:t>
            </a:r>
            <a:r>
              <a:rPr sz="3200" spc="-420" dirty="0">
                <a:latin typeface="Carlito"/>
                <a:cs typeface="Carlito"/>
              </a:rPr>
              <a:t> </a:t>
            </a:r>
            <a:r>
              <a:rPr sz="3200" spc="-200" dirty="0">
                <a:latin typeface="Carlito"/>
                <a:cs typeface="Carlito"/>
              </a:rPr>
              <a:t>literature</a:t>
            </a:r>
            <a:r>
              <a:rPr sz="3200" spc="185" dirty="0">
                <a:latin typeface="Carlito"/>
                <a:cs typeface="Carlito"/>
              </a:rPr>
              <a:t> </a:t>
            </a:r>
            <a:r>
              <a:rPr sz="3200" spc="-185" dirty="0">
                <a:latin typeface="Carlito"/>
                <a:cs typeface="Carlito"/>
              </a:rPr>
              <a:t>review:</a:t>
            </a:r>
            <a:endParaRPr sz="3200" dirty="0">
              <a:latin typeface="Carlito"/>
              <a:cs typeface="Carlito"/>
            </a:endParaRPr>
          </a:p>
          <a:p>
            <a:pPr marL="533400" marR="5080" indent="-520700">
              <a:lnSpc>
                <a:spcPts val="2800"/>
              </a:lnSpc>
              <a:spcBef>
                <a:spcPts val="122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600" b="1" spc="-10" dirty="0">
                <a:latin typeface="Carlito"/>
                <a:cs typeface="Carlito"/>
              </a:rPr>
              <a:t>Problem </a:t>
            </a:r>
            <a:r>
              <a:rPr sz="2600" b="1" spc="-15" dirty="0">
                <a:latin typeface="Carlito"/>
                <a:cs typeface="Carlito"/>
              </a:rPr>
              <a:t>formulation </a:t>
            </a:r>
            <a:r>
              <a:rPr sz="2600" dirty="0">
                <a:latin typeface="Carlito"/>
                <a:cs typeface="Carlito"/>
              </a:rPr>
              <a:t>– </a:t>
            </a:r>
            <a:r>
              <a:rPr sz="2600" spc="-70" dirty="0">
                <a:latin typeface="Carlito"/>
                <a:cs typeface="Carlito"/>
              </a:rPr>
              <a:t>which </a:t>
            </a:r>
            <a:r>
              <a:rPr sz="2600" spc="-35" dirty="0">
                <a:latin typeface="Carlito"/>
                <a:cs typeface="Carlito"/>
              </a:rPr>
              <a:t>topic</a:t>
            </a:r>
            <a:r>
              <a:rPr lang="en-US" sz="2600" spc="-35" dirty="0">
                <a:latin typeface="Carlito"/>
                <a:cs typeface="Carlito"/>
              </a:rPr>
              <a:t> </a:t>
            </a:r>
            <a:r>
              <a:rPr sz="2600" spc="-35" dirty="0">
                <a:latin typeface="Carlito"/>
                <a:cs typeface="Carlito"/>
              </a:rPr>
              <a:t>or</a:t>
            </a:r>
            <a:r>
              <a:rPr lang="en-US" sz="2600" spc="-35" dirty="0">
                <a:latin typeface="Carlito"/>
                <a:cs typeface="Carlito"/>
              </a:rPr>
              <a:t> </a:t>
            </a:r>
            <a:r>
              <a:rPr sz="2600" spc="-35" dirty="0">
                <a:latin typeface="Carlito"/>
                <a:cs typeface="Carlito"/>
              </a:rPr>
              <a:t>field </a:t>
            </a:r>
            <a:r>
              <a:rPr sz="2600" spc="-75" dirty="0">
                <a:latin typeface="Carlito"/>
                <a:cs typeface="Carlito"/>
              </a:rPr>
              <a:t>is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being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investigated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and</a:t>
            </a:r>
            <a:r>
              <a:rPr sz="2600" spc="-335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what  </a:t>
            </a:r>
            <a:r>
              <a:rPr sz="2600" spc="-90" dirty="0">
                <a:latin typeface="Carlito"/>
                <a:cs typeface="Carlito"/>
              </a:rPr>
              <a:t>are </a:t>
            </a:r>
            <a:r>
              <a:rPr sz="2600" spc="-50" dirty="0">
                <a:latin typeface="Carlito"/>
                <a:cs typeface="Carlito"/>
              </a:rPr>
              <a:t>the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484" dirty="0">
                <a:latin typeface="Carlito"/>
                <a:cs typeface="Carlito"/>
              </a:rPr>
              <a:t> </a:t>
            </a:r>
            <a:r>
              <a:rPr sz="2600" spc="-30" dirty="0">
                <a:latin typeface="Carlito"/>
                <a:cs typeface="Carlito"/>
              </a:rPr>
              <a:t>main</a:t>
            </a:r>
            <a:r>
              <a:rPr lang="en-US" sz="2600" spc="-30" dirty="0">
                <a:latin typeface="Carlito"/>
                <a:cs typeface="Carlito"/>
              </a:rPr>
              <a:t> </a:t>
            </a:r>
            <a:r>
              <a:rPr sz="2600" spc="-30" dirty="0">
                <a:latin typeface="Carlito"/>
                <a:cs typeface="Carlito"/>
              </a:rPr>
              <a:t>issues?</a:t>
            </a:r>
            <a:endParaRPr sz="2600" dirty="0">
              <a:latin typeface="Carlito"/>
              <a:cs typeface="Carlito"/>
            </a:endParaRPr>
          </a:p>
          <a:p>
            <a:pPr marL="533400" marR="1111885" indent="-520700">
              <a:lnSpc>
                <a:spcPts val="2800"/>
              </a:lnSpc>
              <a:spcBef>
                <a:spcPts val="100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600" b="1" spc="-20" dirty="0">
                <a:latin typeface="Carlito"/>
                <a:cs typeface="Carlito"/>
              </a:rPr>
              <a:t>Literature </a:t>
            </a:r>
            <a:r>
              <a:rPr sz="2600" b="1" spc="-10" dirty="0">
                <a:latin typeface="Carlito"/>
                <a:cs typeface="Carlito"/>
              </a:rPr>
              <a:t>search </a:t>
            </a:r>
            <a:r>
              <a:rPr sz="2600" dirty="0">
                <a:latin typeface="Carlito"/>
                <a:cs typeface="Carlito"/>
              </a:rPr>
              <a:t>– </a:t>
            </a:r>
            <a:r>
              <a:rPr sz="2600" spc="-75" dirty="0">
                <a:latin typeface="Carlito"/>
                <a:cs typeface="Carlito"/>
              </a:rPr>
              <a:t>finding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materials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relevant</a:t>
            </a:r>
            <a:r>
              <a:rPr lang="en-US" sz="2600" spc="-75" dirty="0">
                <a:latin typeface="Carlito"/>
                <a:cs typeface="Carlito"/>
              </a:rPr>
              <a:t> </a:t>
            </a:r>
            <a:r>
              <a:rPr sz="2600" spc="-75" dirty="0">
                <a:latin typeface="Carlito"/>
                <a:cs typeface="Carlito"/>
              </a:rPr>
              <a:t>to</a:t>
            </a:r>
            <a:r>
              <a:rPr lang="en-US" sz="2600" spc="-340" dirty="0">
                <a:latin typeface="Carlito"/>
                <a:cs typeface="Carlito"/>
              </a:rPr>
              <a:t> </a:t>
            </a:r>
            <a:r>
              <a:rPr sz="2600" spc="-70" dirty="0">
                <a:latin typeface="Carlito"/>
                <a:cs typeface="Carlito"/>
              </a:rPr>
              <a:t>the</a:t>
            </a:r>
            <a:r>
              <a:rPr lang="en-US" sz="2600" spc="-70" dirty="0">
                <a:latin typeface="Carlito"/>
                <a:cs typeface="Carlito"/>
              </a:rPr>
              <a:t> </a:t>
            </a:r>
            <a:r>
              <a:rPr sz="2600" spc="-70" dirty="0">
                <a:latin typeface="Carlito"/>
                <a:cs typeface="Carlito"/>
              </a:rPr>
              <a:t>subject</a:t>
            </a:r>
            <a:r>
              <a:rPr lang="en-US" sz="2600" spc="-70" dirty="0">
                <a:latin typeface="Carlito"/>
                <a:cs typeface="Carlito"/>
              </a:rPr>
              <a:t> </a:t>
            </a:r>
            <a:r>
              <a:rPr sz="2600" spc="-70" dirty="0">
                <a:latin typeface="Carlito"/>
                <a:cs typeface="Carlito"/>
              </a:rPr>
              <a:t>being</a:t>
            </a:r>
            <a:r>
              <a:rPr lang="en-US" sz="2600" spc="-70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explored</a:t>
            </a:r>
            <a:endParaRPr sz="2600" dirty="0">
              <a:latin typeface="Carlito"/>
              <a:cs typeface="Carlito"/>
            </a:endParaRPr>
          </a:p>
          <a:p>
            <a:pPr marL="533400" marR="957580" indent="-520700">
              <a:lnSpc>
                <a:spcPts val="2800"/>
              </a:lnSpc>
              <a:spcBef>
                <a:spcPts val="100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600" b="1" spc="-10" dirty="0">
                <a:latin typeface="Carlito"/>
                <a:cs typeface="Carlito"/>
              </a:rPr>
              <a:t>Data evaluation </a:t>
            </a:r>
            <a:r>
              <a:rPr sz="2600" dirty="0">
                <a:latin typeface="Carlito"/>
                <a:cs typeface="Carlito"/>
              </a:rPr>
              <a:t>– </a:t>
            </a:r>
            <a:r>
              <a:rPr sz="2600" spc="-65" dirty="0">
                <a:latin typeface="Carlito"/>
                <a:cs typeface="Carlito"/>
              </a:rPr>
              <a:t>determining</a:t>
            </a:r>
            <a:r>
              <a:rPr lang="en-US" sz="2600" spc="-65" dirty="0">
                <a:latin typeface="Carlito"/>
                <a:cs typeface="Carlito"/>
              </a:rPr>
              <a:t> </a:t>
            </a:r>
            <a:r>
              <a:rPr sz="2600" spc="-65" dirty="0">
                <a:latin typeface="Carlito"/>
                <a:cs typeface="Carlito"/>
              </a:rPr>
              <a:t>which</a:t>
            </a:r>
            <a:r>
              <a:rPr sz="2600" spc="-380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literature</a:t>
            </a:r>
            <a:r>
              <a:rPr lang="en-US" sz="2600" spc="-95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makes</a:t>
            </a:r>
            <a:r>
              <a:rPr lang="en-US" sz="2600" spc="-95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a</a:t>
            </a:r>
            <a:r>
              <a:rPr lang="en-US" sz="2600" spc="-95" dirty="0">
                <a:latin typeface="Carlito"/>
                <a:cs typeface="Carlito"/>
              </a:rPr>
              <a:t> </a:t>
            </a:r>
            <a:r>
              <a:rPr sz="2600" spc="-95" dirty="0">
                <a:latin typeface="Carlito"/>
                <a:cs typeface="Carlito"/>
              </a:rPr>
              <a:t>significant  </a:t>
            </a:r>
            <a:r>
              <a:rPr sz="2600" spc="-80" dirty="0">
                <a:latin typeface="Carlito"/>
                <a:cs typeface="Carlito"/>
              </a:rPr>
              <a:t>contribution</a:t>
            </a:r>
            <a:r>
              <a:rPr sz="2600" spc="-355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to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the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understanding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of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the</a:t>
            </a:r>
            <a:r>
              <a:rPr lang="en-US" sz="2600" spc="-5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topic</a:t>
            </a:r>
            <a:endParaRPr sz="2600" dirty="0">
              <a:latin typeface="Carlito"/>
              <a:cs typeface="Carlito"/>
            </a:endParaRPr>
          </a:p>
          <a:p>
            <a:pPr marL="533400" marR="125095" indent="-520700">
              <a:lnSpc>
                <a:spcPts val="2800"/>
              </a:lnSpc>
              <a:spcBef>
                <a:spcPts val="1000"/>
              </a:spcBef>
              <a:buAutoNum type="alphaLcParenR"/>
              <a:tabLst>
                <a:tab pos="532765" algn="l"/>
                <a:tab pos="533400" algn="l"/>
              </a:tabLst>
            </a:pPr>
            <a:r>
              <a:rPr sz="2600" b="1" spc="-15" dirty="0">
                <a:latin typeface="Carlito"/>
                <a:cs typeface="Carlito"/>
              </a:rPr>
              <a:t>Analysis </a:t>
            </a:r>
            <a:r>
              <a:rPr sz="2600" b="1" spc="5" dirty="0">
                <a:latin typeface="Carlito"/>
                <a:cs typeface="Carlito"/>
              </a:rPr>
              <a:t>and </a:t>
            </a:r>
            <a:r>
              <a:rPr sz="2600" b="1" spc="-15" dirty="0">
                <a:latin typeface="Carlito"/>
                <a:cs typeface="Carlito"/>
              </a:rPr>
              <a:t>interpretation </a:t>
            </a:r>
            <a:r>
              <a:rPr sz="2600" dirty="0">
                <a:latin typeface="Carlito"/>
                <a:cs typeface="Carlito"/>
              </a:rPr>
              <a:t>– </a:t>
            </a:r>
            <a:r>
              <a:rPr sz="2600" spc="-90" dirty="0">
                <a:latin typeface="Carlito"/>
                <a:cs typeface="Carlito"/>
              </a:rPr>
              <a:t>discussing </a:t>
            </a:r>
            <a:r>
              <a:rPr sz="2600" spc="-45" dirty="0">
                <a:latin typeface="Carlito"/>
                <a:cs typeface="Carlito"/>
              </a:rPr>
              <a:t>the</a:t>
            </a:r>
            <a:r>
              <a:rPr lang="en-US" sz="2600" spc="-45" dirty="0">
                <a:latin typeface="Carlito"/>
                <a:cs typeface="Carlito"/>
              </a:rPr>
              <a:t> </a:t>
            </a:r>
            <a:r>
              <a:rPr sz="2600" spc="-45" dirty="0">
                <a:latin typeface="Carlito"/>
                <a:cs typeface="Carlito"/>
              </a:rPr>
              <a:t>findings</a:t>
            </a:r>
            <a:r>
              <a:rPr lang="en-US" sz="2600" spc="-45" dirty="0">
                <a:latin typeface="Carlito"/>
                <a:cs typeface="Carlito"/>
              </a:rPr>
              <a:t> </a:t>
            </a:r>
            <a:r>
              <a:rPr sz="2600" spc="-45" dirty="0">
                <a:latin typeface="Carlito"/>
                <a:cs typeface="Carlito"/>
              </a:rPr>
              <a:t>and</a:t>
            </a:r>
            <a:r>
              <a:rPr sz="2600" spc="-520" dirty="0">
                <a:latin typeface="Carlito"/>
                <a:cs typeface="Carlito"/>
              </a:rPr>
              <a:t> </a:t>
            </a:r>
            <a:r>
              <a:rPr sz="2600" spc="-65" dirty="0">
                <a:latin typeface="Carlito"/>
                <a:cs typeface="Carlito"/>
              </a:rPr>
              <a:t>conclusions</a:t>
            </a:r>
            <a:r>
              <a:rPr lang="en-US" sz="2600" spc="-65" dirty="0">
                <a:latin typeface="Carlito"/>
                <a:cs typeface="Carlito"/>
              </a:rPr>
              <a:t> </a:t>
            </a:r>
            <a:r>
              <a:rPr sz="2600" spc="-65" dirty="0">
                <a:latin typeface="Carlito"/>
                <a:cs typeface="Carlito"/>
              </a:rPr>
              <a:t>of  </a:t>
            </a:r>
            <a:r>
              <a:rPr sz="2600" spc="-110" dirty="0">
                <a:latin typeface="Carlito"/>
                <a:cs typeface="Carlito"/>
              </a:rPr>
              <a:t>literature</a:t>
            </a:r>
            <a:endParaRPr sz="2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2" y="381838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95" dirty="0"/>
              <a:t>Literature </a:t>
            </a:r>
            <a:r>
              <a:rPr sz="4200" spc="-285" dirty="0"/>
              <a:t>(Academic</a:t>
            </a:r>
            <a:r>
              <a:rPr sz="4200" spc="-315" dirty="0"/>
              <a:t> </a:t>
            </a:r>
            <a:r>
              <a:rPr sz="4200" spc="-295" dirty="0"/>
              <a:t>SearchEngine)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558800" y="2120900"/>
            <a:ext cx="5257800" cy="2070100"/>
          </a:xfrm>
          <a:custGeom>
            <a:avLst/>
            <a:gdLst/>
            <a:ahLst/>
            <a:cxnLst/>
            <a:rect l="l" t="t" r="r" b="b"/>
            <a:pathLst>
              <a:path w="5257800" h="2070100">
                <a:moveTo>
                  <a:pt x="5257800" y="0"/>
                </a:moveTo>
                <a:lnTo>
                  <a:pt x="0" y="0"/>
                </a:lnTo>
                <a:lnTo>
                  <a:pt x="0" y="2070100"/>
                </a:lnTo>
                <a:lnTo>
                  <a:pt x="5257800" y="2070100"/>
                </a:lnTo>
                <a:lnTo>
                  <a:pt x="5257800" y="0"/>
                </a:lnTo>
                <a:close/>
              </a:path>
            </a:pathLst>
          </a:custGeom>
          <a:solidFill>
            <a:srgbClr val="FFF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8916" y="2163368"/>
            <a:ext cx="5121910" cy="1976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5080" algn="just">
              <a:lnSpc>
                <a:spcPts val="3000"/>
              </a:lnSpc>
              <a:spcBef>
                <a:spcPts val="500"/>
              </a:spcBef>
            </a:pPr>
            <a:r>
              <a:rPr sz="2800" spc="-105" dirty="0">
                <a:latin typeface="Trebuchet MS"/>
                <a:cs typeface="Trebuchet MS"/>
              </a:rPr>
              <a:t>Academic search engines </a:t>
            </a:r>
            <a:r>
              <a:rPr sz="2800" spc="-70" dirty="0">
                <a:latin typeface="Trebuchet MS"/>
                <a:cs typeface="Trebuchet MS"/>
              </a:rPr>
              <a:t>have  </a:t>
            </a:r>
            <a:r>
              <a:rPr sz="2800" spc="-120" dirty="0">
                <a:latin typeface="Trebuchet MS"/>
                <a:cs typeface="Trebuchet MS"/>
              </a:rPr>
              <a:t>become </a:t>
            </a:r>
            <a:r>
              <a:rPr sz="2800" spc="-50" dirty="0">
                <a:latin typeface="Trebuchet MS"/>
                <a:cs typeface="Trebuchet MS"/>
              </a:rPr>
              <a:t>the </a:t>
            </a:r>
            <a:r>
              <a:rPr sz="2800" spc="-65" dirty="0">
                <a:latin typeface="Trebuchet MS"/>
                <a:cs typeface="Trebuchet MS"/>
              </a:rPr>
              <a:t>number </a:t>
            </a:r>
            <a:r>
              <a:rPr sz="2800" spc="-45" dirty="0">
                <a:latin typeface="Trebuchet MS"/>
                <a:cs typeface="Trebuchet MS"/>
              </a:rPr>
              <a:t>one </a:t>
            </a:r>
            <a:r>
              <a:rPr sz="2800" spc="-100" dirty="0">
                <a:latin typeface="Trebuchet MS"/>
                <a:cs typeface="Trebuchet MS"/>
              </a:rPr>
              <a:t>resource  </a:t>
            </a:r>
            <a:r>
              <a:rPr sz="2800" spc="-60" dirty="0">
                <a:latin typeface="Trebuchet MS"/>
                <a:cs typeface="Trebuchet MS"/>
              </a:rPr>
              <a:t>to </a:t>
            </a:r>
            <a:r>
              <a:rPr sz="2800" spc="-85" dirty="0">
                <a:latin typeface="Trebuchet MS"/>
                <a:cs typeface="Trebuchet MS"/>
              </a:rPr>
              <a:t>turn </a:t>
            </a:r>
            <a:r>
              <a:rPr sz="2800" spc="-60" dirty="0">
                <a:latin typeface="Trebuchet MS"/>
                <a:cs typeface="Trebuchet MS"/>
              </a:rPr>
              <a:t>to </a:t>
            </a:r>
            <a:r>
              <a:rPr sz="2800" spc="-50" dirty="0">
                <a:latin typeface="Trebuchet MS"/>
                <a:cs typeface="Trebuchet MS"/>
              </a:rPr>
              <a:t>in </a:t>
            </a:r>
            <a:r>
              <a:rPr sz="2800" spc="-80" dirty="0">
                <a:latin typeface="Trebuchet MS"/>
                <a:cs typeface="Trebuchet MS"/>
              </a:rPr>
              <a:t>order </a:t>
            </a:r>
            <a:r>
              <a:rPr sz="2800" spc="-60" dirty="0">
                <a:latin typeface="Trebuchet MS"/>
                <a:cs typeface="Trebuchet MS"/>
              </a:rPr>
              <a:t>to </a:t>
            </a:r>
            <a:r>
              <a:rPr sz="2800" spc="-120" dirty="0">
                <a:latin typeface="Trebuchet MS"/>
                <a:cs typeface="Trebuchet MS"/>
              </a:rPr>
              <a:t>find  </a:t>
            </a:r>
            <a:r>
              <a:rPr sz="2800" spc="-105" dirty="0">
                <a:latin typeface="Trebuchet MS"/>
                <a:cs typeface="Trebuchet MS"/>
              </a:rPr>
              <a:t>research </a:t>
            </a:r>
            <a:r>
              <a:rPr sz="2800" spc="-85" dirty="0">
                <a:latin typeface="Trebuchet MS"/>
                <a:cs typeface="Trebuchet MS"/>
              </a:rPr>
              <a:t>papers </a:t>
            </a:r>
            <a:r>
              <a:rPr sz="2800" spc="-70" dirty="0">
                <a:latin typeface="Trebuchet MS"/>
                <a:cs typeface="Trebuchet MS"/>
              </a:rPr>
              <a:t>and </a:t>
            </a:r>
            <a:r>
              <a:rPr sz="2800" spc="-95" dirty="0">
                <a:latin typeface="Trebuchet MS"/>
                <a:cs typeface="Trebuchet MS"/>
              </a:rPr>
              <a:t>other  </a:t>
            </a:r>
            <a:r>
              <a:rPr sz="2800" spc="-100" dirty="0">
                <a:latin typeface="Trebuchet MS"/>
                <a:cs typeface="Trebuchet MS"/>
              </a:rPr>
              <a:t>scholarly</a:t>
            </a:r>
            <a:r>
              <a:rPr sz="2800" spc="-43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sources.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34100" y="1498600"/>
            <a:ext cx="5842000" cy="462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59573" y="6254291"/>
            <a:ext cx="385381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93700" marR="5080" indent="-3810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Trebuchet MS"/>
                <a:cs typeface="Trebuchet MS"/>
              </a:rPr>
              <a:t>Adapted</a:t>
            </a:r>
            <a:r>
              <a:rPr sz="1200" spc="-260" dirty="0">
                <a:latin typeface="Trebuchet MS"/>
                <a:cs typeface="Trebuchet MS"/>
              </a:rPr>
              <a:t> </a:t>
            </a:r>
            <a:r>
              <a:rPr sz="1200" spc="-95" dirty="0">
                <a:latin typeface="Trebuchet MS"/>
                <a:cs typeface="Trebuchet MS"/>
              </a:rPr>
              <a:t>from: </a:t>
            </a:r>
            <a:r>
              <a:rPr sz="1200" spc="-75" dirty="0">
                <a:latin typeface="Trebuchet MS"/>
                <a:cs typeface="Trebuchet MS"/>
              </a:rPr>
              <a:t>https://cmapspublic3.ihmc.us/rid=1MLZQQ750-  1C2D36P-B8DY/1QPP3T4ZGITT4PYBIR5LYItextIhtml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4E9B-224B-4D11-A088-73B8B80F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en-MY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F0587A-A78F-4F4B-AA4F-AB42236C9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35368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237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01320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295" dirty="0"/>
              <a:t> </a:t>
            </a:r>
            <a:r>
              <a:rPr sz="4200" spc="-305" dirty="0"/>
              <a:t>SearchEngine)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066800"/>
            <a:ext cx="10515600" cy="1206500"/>
          </a:xfrm>
          <a:prstGeom prst="rect">
            <a:avLst/>
          </a:prstGeom>
          <a:solidFill>
            <a:srgbClr val="F1F1E6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2820"/>
              </a:lnSpc>
            </a:pPr>
            <a:r>
              <a:rPr sz="2600" b="1" spc="-10" dirty="0">
                <a:latin typeface="Carlito"/>
                <a:cs typeface="Carlito"/>
              </a:rPr>
              <a:t>1. </a:t>
            </a:r>
            <a:r>
              <a:rPr sz="2600" b="1" spc="-25" dirty="0">
                <a:latin typeface="Carlito"/>
                <a:cs typeface="Carlito"/>
              </a:rPr>
              <a:t>Web </a:t>
            </a:r>
            <a:r>
              <a:rPr sz="2600" b="1" dirty="0">
                <a:latin typeface="Carlito"/>
                <a:cs typeface="Carlito"/>
              </a:rPr>
              <a:t>of</a:t>
            </a:r>
            <a:r>
              <a:rPr sz="2600" b="1" spc="-55" dirty="0">
                <a:latin typeface="Carlito"/>
                <a:cs typeface="Carlito"/>
              </a:rPr>
              <a:t> </a:t>
            </a:r>
            <a:r>
              <a:rPr sz="2600" b="1" spc="-10" dirty="0">
                <a:latin typeface="Carlito"/>
                <a:cs typeface="Carlito"/>
              </a:rPr>
              <a:t>Science</a:t>
            </a:r>
            <a:endParaRPr sz="2600">
              <a:latin typeface="Carlito"/>
              <a:cs typeface="Carlito"/>
            </a:endParaRPr>
          </a:p>
          <a:p>
            <a:pPr marL="317500" indent="-2286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316865" algn="l"/>
                <a:tab pos="317500" algn="l"/>
              </a:tabLst>
            </a:pPr>
            <a:r>
              <a:rPr sz="2000" spc="-95" dirty="0">
                <a:latin typeface="Carlito"/>
                <a:cs typeface="Carlito"/>
              </a:rPr>
              <a:t>Web</a:t>
            </a:r>
            <a:r>
              <a:rPr sz="2000" spc="-10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of</a:t>
            </a:r>
            <a:r>
              <a:rPr sz="2000" spc="-265" dirty="0">
                <a:latin typeface="Carlito"/>
                <a:cs typeface="Carlito"/>
              </a:rPr>
              <a:t> </a:t>
            </a:r>
            <a:r>
              <a:rPr sz="2000" spc="-95" dirty="0">
                <a:latin typeface="Carlito"/>
                <a:cs typeface="Carlito"/>
              </a:rPr>
              <a:t>Science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is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the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most</a:t>
            </a:r>
            <a:r>
              <a:rPr sz="2000" spc="-22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powerfuland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trusted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85" dirty="0">
                <a:latin typeface="Carlito"/>
                <a:cs typeface="Carlito"/>
              </a:rPr>
              <a:t>search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engine</a:t>
            </a:r>
            <a:endParaRPr sz="2000">
              <a:latin typeface="Carlito"/>
              <a:cs typeface="Carlito"/>
            </a:endParaRPr>
          </a:p>
          <a:p>
            <a:pPr marL="3175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16865" algn="l"/>
                <a:tab pos="317500" algn="l"/>
              </a:tabLst>
            </a:pPr>
            <a:r>
              <a:rPr sz="2000" spc="-95" dirty="0">
                <a:latin typeface="Carlito"/>
                <a:cs typeface="Carlito"/>
              </a:rPr>
              <a:t>Access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toWeb</a:t>
            </a:r>
            <a:r>
              <a:rPr sz="2000" spc="-10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of</a:t>
            </a:r>
            <a:r>
              <a:rPr sz="2000" spc="-265" dirty="0">
                <a:latin typeface="Carlito"/>
                <a:cs typeface="Carlito"/>
              </a:rPr>
              <a:t> </a:t>
            </a:r>
            <a:r>
              <a:rPr sz="2000" spc="-95" dirty="0">
                <a:latin typeface="Carlito"/>
                <a:cs typeface="Carlito"/>
              </a:rPr>
              <a:t>Science</a:t>
            </a:r>
            <a:r>
              <a:rPr sz="2000" spc="-14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is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onlyavailable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45" dirty="0">
                <a:latin typeface="Carlito"/>
                <a:cs typeface="Carlito"/>
              </a:rPr>
              <a:t>toUM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communitywith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active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90" dirty="0">
                <a:latin typeface="Carlito"/>
                <a:cs typeface="Carlito"/>
              </a:rPr>
              <a:t>Library</a:t>
            </a:r>
            <a:r>
              <a:rPr sz="2000" spc="-260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memberships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4900" y="3162301"/>
            <a:ext cx="7249391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8200" y="2451100"/>
            <a:ext cx="10515600" cy="6223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2860" rIns="0" bIns="0" rtlCol="0">
            <a:spAutoFit/>
          </a:bodyPr>
          <a:lstStyle/>
          <a:p>
            <a:pPr marR="5992495" algn="ctr">
              <a:lnSpc>
                <a:spcPct val="100000"/>
              </a:lnSpc>
              <a:spcBef>
                <a:spcPts val="180"/>
              </a:spcBef>
            </a:pPr>
            <a:r>
              <a:rPr sz="2000" b="1" spc="-15" dirty="0">
                <a:latin typeface="Carlito"/>
                <a:cs typeface="Carlito"/>
              </a:rPr>
              <a:t>Step</a:t>
            </a:r>
            <a:r>
              <a:rPr sz="2000" b="1" spc="-3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1.</a:t>
            </a:r>
            <a:r>
              <a:rPr sz="2000" b="1" spc="10" dirty="0">
                <a:latin typeface="Carlito"/>
                <a:cs typeface="Carlito"/>
              </a:rPr>
              <a:t> Go</a:t>
            </a:r>
            <a:r>
              <a:rPr sz="2000" b="1" spc="-3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to</a:t>
            </a:r>
            <a:r>
              <a:rPr sz="2000" b="1" spc="-13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Master</a:t>
            </a:r>
            <a:r>
              <a:rPr sz="2000" b="1" spc="-65" dirty="0">
                <a:latin typeface="Carlito"/>
                <a:cs typeface="Carlito"/>
              </a:rPr>
              <a:t> </a:t>
            </a:r>
            <a:r>
              <a:rPr sz="2000" b="1" spc="10" dirty="0">
                <a:latin typeface="Carlito"/>
                <a:cs typeface="Carlito"/>
              </a:rPr>
              <a:t>Journal</a:t>
            </a:r>
            <a:r>
              <a:rPr sz="2000" b="1" spc="-145" dirty="0">
                <a:latin typeface="Carlito"/>
                <a:cs typeface="Carlito"/>
              </a:rPr>
              <a:t> </a:t>
            </a:r>
            <a:r>
              <a:rPr sz="2000" b="1" spc="-15" dirty="0">
                <a:latin typeface="Carlito"/>
                <a:cs typeface="Carlito"/>
              </a:rPr>
              <a:t>List</a:t>
            </a:r>
            <a:r>
              <a:rPr sz="2000" b="1" spc="-4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website: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10" dirty="0">
                <a:latin typeface="Carlito"/>
                <a:cs typeface="Carlito"/>
              </a:rPr>
              <a:t>https://mjl.clarivate.com/homeand </a:t>
            </a:r>
            <a:r>
              <a:rPr sz="1800" spc="-50" dirty="0">
                <a:latin typeface="Carlito"/>
                <a:cs typeface="Carlito"/>
              </a:rPr>
              <a:t>clickon</a:t>
            </a:r>
            <a:r>
              <a:rPr sz="1800" spc="-100" dirty="0">
                <a:latin typeface="Carlito"/>
                <a:cs typeface="Carlito"/>
              </a:rPr>
              <a:t> “SearchJournals”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901700"/>
            <a:ext cx="10515600" cy="6477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15875" rIns="0" bIns="0" rtlCol="0">
            <a:spAutoFit/>
          </a:bodyPr>
          <a:lstStyle/>
          <a:p>
            <a:pPr marR="3523615" algn="ctr">
              <a:lnSpc>
                <a:spcPct val="100000"/>
              </a:lnSpc>
              <a:spcBef>
                <a:spcPts val="125"/>
              </a:spcBef>
            </a:pPr>
            <a:r>
              <a:rPr sz="2000" b="1" spc="-15" dirty="0">
                <a:latin typeface="Carlito"/>
                <a:cs typeface="Carlito"/>
              </a:rPr>
              <a:t>Step </a:t>
            </a:r>
            <a:r>
              <a:rPr sz="2000" b="1" spc="-10" dirty="0">
                <a:latin typeface="Carlito"/>
                <a:cs typeface="Carlito"/>
              </a:rPr>
              <a:t>2. </a:t>
            </a:r>
            <a:r>
              <a:rPr sz="2000" b="1" spc="10" dirty="0">
                <a:latin typeface="Carlito"/>
                <a:cs typeface="Carlito"/>
              </a:rPr>
              <a:t>Go </a:t>
            </a:r>
            <a:r>
              <a:rPr sz="2000" b="1" dirty="0">
                <a:latin typeface="Carlito"/>
                <a:cs typeface="Carlito"/>
              </a:rPr>
              <a:t>to </a:t>
            </a:r>
            <a:r>
              <a:rPr sz="2000" b="1" spc="-5" dirty="0">
                <a:latin typeface="Carlito"/>
                <a:cs typeface="Carlito"/>
              </a:rPr>
              <a:t>“Filters” </a:t>
            </a:r>
            <a:r>
              <a:rPr sz="2000" b="1" spc="-10" dirty="0">
                <a:latin typeface="Carlito"/>
                <a:cs typeface="Carlito"/>
              </a:rPr>
              <a:t>--&gt; </a:t>
            </a:r>
            <a:r>
              <a:rPr sz="2000" b="1" spc="-25" dirty="0">
                <a:latin typeface="Carlito"/>
                <a:cs typeface="Carlito"/>
              </a:rPr>
              <a:t>“Web </a:t>
            </a:r>
            <a:r>
              <a:rPr sz="2000" b="1" spc="10" dirty="0">
                <a:latin typeface="Carlito"/>
                <a:cs typeface="Carlito"/>
              </a:rPr>
              <a:t>of </a:t>
            </a:r>
            <a:r>
              <a:rPr sz="2000" b="1" spc="-20" dirty="0">
                <a:latin typeface="Carlito"/>
                <a:cs typeface="Carlito"/>
              </a:rPr>
              <a:t>Science </a:t>
            </a:r>
            <a:r>
              <a:rPr sz="2000" b="1" spc="-10" dirty="0">
                <a:latin typeface="Carlito"/>
                <a:cs typeface="Carlito"/>
              </a:rPr>
              <a:t>Coverage” --&gt;</a:t>
            </a:r>
            <a:r>
              <a:rPr sz="2000" b="1" spc="-295" dirty="0">
                <a:latin typeface="Carlito"/>
                <a:cs typeface="Carlito"/>
              </a:rPr>
              <a:t> </a:t>
            </a:r>
            <a:r>
              <a:rPr sz="2000" b="1" spc="5" dirty="0">
                <a:latin typeface="Carlito"/>
                <a:cs typeface="Carlito"/>
              </a:rPr>
              <a:t>“Current</a:t>
            </a:r>
            <a:endParaRPr sz="2000" dirty="0">
              <a:latin typeface="Carlito"/>
              <a:cs typeface="Carlito"/>
            </a:endParaRPr>
          </a:p>
          <a:p>
            <a:pPr marL="6985" algn="ctr">
              <a:lnSpc>
                <a:spcPct val="100000"/>
              </a:lnSpc>
            </a:pPr>
            <a:r>
              <a:rPr sz="2000" spc="-55" dirty="0">
                <a:latin typeface="Carlito"/>
                <a:cs typeface="Carlito"/>
              </a:rPr>
              <a:t>Choose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the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categoryrelevant</a:t>
            </a:r>
            <a:r>
              <a:rPr sz="2000" spc="-22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toyoursubjectarea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636" y="2127250"/>
            <a:ext cx="8820727" cy="379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3400" y="3276600"/>
            <a:ext cx="355600" cy="419100"/>
            <a:chOff x="533400" y="3276600"/>
            <a:chExt cx="355600" cy="419100"/>
          </a:xfrm>
        </p:grpSpPr>
        <p:sp>
          <p:nvSpPr>
            <p:cNvPr id="5" name="object 5"/>
            <p:cNvSpPr/>
            <p:nvPr/>
          </p:nvSpPr>
          <p:spPr>
            <a:xfrm>
              <a:off x="533400" y="3276600"/>
              <a:ext cx="342900" cy="406400"/>
            </a:xfrm>
            <a:custGeom>
              <a:avLst/>
              <a:gdLst/>
              <a:ahLst/>
              <a:cxnLst/>
              <a:rect l="l" t="t" r="r" b="b"/>
              <a:pathLst>
                <a:path w="342900" h="406400">
                  <a:moveTo>
                    <a:pt x="171324" y="0"/>
                  </a:moveTo>
                  <a:lnTo>
                    <a:pt x="171324" y="101600"/>
                  </a:lnTo>
                  <a:lnTo>
                    <a:pt x="0" y="101600"/>
                  </a:lnTo>
                  <a:lnTo>
                    <a:pt x="0" y="304800"/>
                  </a:lnTo>
                  <a:lnTo>
                    <a:pt x="171324" y="304800"/>
                  </a:lnTo>
                  <a:lnTo>
                    <a:pt x="171324" y="406400"/>
                  </a:lnTo>
                  <a:lnTo>
                    <a:pt x="342649" y="203200"/>
                  </a:lnTo>
                  <a:lnTo>
                    <a:pt x="1713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750" y="3282950"/>
              <a:ext cx="342900" cy="406400"/>
            </a:xfrm>
            <a:custGeom>
              <a:avLst/>
              <a:gdLst/>
              <a:ahLst/>
              <a:cxnLst/>
              <a:rect l="l" t="t" r="r" b="b"/>
              <a:pathLst>
                <a:path w="342900" h="406400">
                  <a:moveTo>
                    <a:pt x="0" y="101599"/>
                  </a:moveTo>
                  <a:lnTo>
                    <a:pt x="171324" y="101599"/>
                  </a:lnTo>
                  <a:lnTo>
                    <a:pt x="171324" y="0"/>
                  </a:lnTo>
                  <a:lnTo>
                    <a:pt x="342650" y="203200"/>
                  </a:lnTo>
                  <a:lnTo>
                    <a:pt x="171324" y="406400"/>
                  </a:lnTo>
                  <a:lnTo>
                    <a:pt x="171324" y="304800"/>
                  </a:lnTo>
                  <a:lnTo>
                    <a:pt x="0" y="304800"/>
                  </a:lnTo>
                  <a:lnTo>
                    <a:pt x="0" y="101599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96900" y="5511800"/>
            <a:ext cx="368300" cy="419100"/>
            <a:chOff x="596900" y="5511800"/>
            <a:chExt cx="368300" cy="419100"/>
          </a:xfrm>
        </p:grpSpPr>
        <p:sp>
          <p:nvSpPr>
            <p:cNvPr id="8" name="object 8"/>
            <p:cNvSpPr/>
            <p:nvPr/>
          </p:nvSpPr>
          <p:spPr>
            <a:xfrm>
              <a:off x="596900" y="5511800"/>
              <a:ext cx="355600" cy="406400"/>
            </a:xfrm>
            <a:custGeom>
              <a:avLst/>
              <a:gdLst/>
              <a:ahLst/>
              <a:cxnLst/>
              <a:rect l="l" t="t" r="r" b="b"/>
              <a:pathLst>
                <a:path w="355600" h="406400">
                  <a:moveTo>
                    <a:pt x="177800" y="0"/>
                  </a:moveTo>
                  <a:lnTo>
                    <a:pt x="177800" y="101600"/>
                  </a:lnTo>
                  <a:lnTo>
                    <a:pt x="0" y="101600"/>
                  </a:lnTo>
                  <a:lnTo>
                    <a:pt x="0" y="304800"/>
                  </a:lnTo>
                  <a:lnTo>
                    <a:pt x="177800" y="304800"/>
                  </a:lnTo>
                  <a:lnTo>
                    <a:pt x="177800" y="406400"/>
                  </a:lnTo>
                  <a:lnTo>
                    <a:pt x="355601" y="2032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250" y="5518150"/>
              <a:ext cx="355600" cy="406400"/>
            </a:xfrm>
            <a:custGeom>
              <a:avLst/>
              <a:gdLst/>
              <a:ahLst/>
              <a:cxnLst/>
              <a:rect l="l" t="t" r="r" b="b"/>
              <a:pathLst>
                <a:path w="355600" h="406400">
                  <a:moveTo>
                    <a:pt x="0" y="101600"/>
                  </a:moveTo>
                  <a:lnTo>
                    <a:pt x="177801" y="101600"/>
                  </a:lnTo>
                  <a:lnTo>
                    <a:pt x="177801" y="0"/>
                  </a:lnTo>
                  <a:lnTo>
                    <a:pt x="355601" y="203200"/>
                  </a:lnTo>
                  <a:lnTo>
                    <a:pt x="177801" y="406400"/>
                  </a:lnTo>
                  <a:lnTo>
                    <a:pt x="177801" y="304800"/>
                  </a:lnTo>
                  <a:lnTo>
                    <a:pt x="0" y="304800"/>
                  </a:lnTo>
                  <a:lnTo>
                    <a:pt x="0" y="10160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8" y="130683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295" dirty="0"/>
              <a:t> </a:t>
            </a:r>
            <a:r>
              <a:rPr sz="4200" spc="-305" dirty="0"/>
              <a:t>SearchEngine)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880" y="596646"/>
            <a:ext cx="588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65" dirty="0"/>
              <a:t>What </a:t>
            </a:r>
            <a:r>
              <a:rPr sz="4400" spc="-140" dirty="0"/>
              <a:t>is </a:t>
            </a:r>
            <a:r>
              <a:rPr sz="4400" spc="-190" dirty="0"/>
              <a:t>Literature</a:t>
            </a:r>
            <a:r>
              <a:rPr sz="4400" spc="-885" dirty="0"/>
              <a:t> </a:t>
            </a:r>
            <a:r>
              <a:rPr sz="4400" spc="-405" dirty="0"/>
              <a:t>Review?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482600" y="1511300"/>
            <a:ext cx="11531600" cy="3911600"/>
          </a:xfrm>
          <a:custGeom>
            <a:avLst/>
            <a:gdLst/>
            <a:ahLst/>
            <a:cxnLst/>
            <a:rect l="l" t="t" r="r" b="b"/>
            <a:pathLst>
              <a:path w="11531600" h="3911600">
                <a:moveTo>
                  <a:pt x="11531600" y="0"/>
                </a:moveTo>
                <a:lnTo>
                  <a:pt x="0" y="0"/>
                </a:lnTo>
                <a:lnTo>
                  <a:pt x="0" y="3911600"/>
                </a:lnTo>
                <a:lnTo>
                  <a:pt x="11531600" y="3911600"/>
                </a:lnTo>
                <a:lnTo>
                  <a:pt x="115316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3880" y="1365504"/>
            <a:ext cx="10241280" cy="40132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254" dirty="0"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survey</a:t>
            </a:r>
            <a:r>
              <a:rPr sz="2800" spc="-40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40" dirty="0">
                <a:solidFill>
                  <a:srgbClr val="C00000"/>
                </a:solidFill>
                <a:latin typeface="Carlito"/>
                <a:cs typeface="Carlito"/>
              </a:rPr>
              <a:t>of</a:t>
            </a:r>
            <a:r>
              <a:rPr sz="2800" spc="-39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60" dirty="0">
                <a:solidFill>
                  <a:srgbClr val="C00000"/>
                </a:solidFill>
                <a:latin typeface="Carlito"/>
                <a:cs typeface="Carlito"/>
              </a:rPr>
              <a:t>scholarly</a:t>
            </a:r>
            <a:r>
              <a:rPr lang="en-US" sz="2800" spc="-6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60" dirty="0">
                <a:solidFill>
                  <a:srgbClr val="C00000"/>
                </a:solidFill>
                <a:latin typeface="Carlito"/>
                <a:cs typeface="Carlito"/>
              </a:rPr>
              <a:t>sources</a:t>
            </a:r>
            <a:r>
              <a:rPr lang="en-US" sz="2800" spc="-6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on</a:t>
            </a:r>
            <a:r>
              <a:rPr sz="2800" spc="-30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27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specific</a:t>
            </a:r>
            <a:r>
              <a:rPr sz="2800" b="1" spc="-110" dirty="0">
                <a:latin typeface="Carlito"/>
                <a:cs typeface="Carlito"/>
              </a:rPr>
              <a:t> </a:t>
            </a:r>
            <a:r>
              <a:rPr sz="2800" b="1" spc="5" dirty="0">
                <a:latin typeface="Carlito"/>
                <a:cs typeface="Carlito"/>
              </a:rPr>
              <a:t>topic</a:t>
            </a:r>
            <a:endParaRPr sz="2800" dirty="0">
              <a:latin typeface="Carlito"/>
              <a:cs typeface="Carlito"/>
            </a:endParaRPr>
          </a:p>
          <a:p>
            <a:pPr marL="241300" marR="47117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Carlito"/>
                <a:cs typeface="Carlito"/>
              </a:rPr>
              <a:t>It</a:t>
            </a:r>
            <a:r>
              <a:rPr sz="2800" spc="-275" dirty="0">
                <a:latin typeface="Carlito"/>
                <a:cs typeface="Carlito"/>
              </a:rPr>
              <a:t> </a:t>
            </a:r>
            <a:r>
              <a:rPr sz="2800" spc="-80" dirty="0">
                <a:latin typeface="Carlito"/>
                <a:cs typeface="Carlito"/>
              </a:rPr>
              <a:t>provides</a:t>
            </a:r>
            <a:r>
              <a:rPr sz="2800" spc="-425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an</a:t>
            </a:r>
            <a:r>
              <a:rPr sz="2800" spc="-20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overview</a:t>
            </a:r>
            <a:r>
              <a:rPr sz="2800" b="1" spc="-2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of</a:t>
            </a:r>
            <a:r>
              <a:rPr sz="2800" b="1" spc="-1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current</a:t>
            </a:r>
            <a:r>
              <a:rPr sz="2800" b="1" spc="-200" dirty="0">
                <a:latin typeface="Carlito"/>
                <a:cs typeface="Carlito"/>
              </a:rPr>
              <a:t> </a:t>
            </a:r>
            <a:r>
              <a:rPr sz="2800" b="1" spc="-50" dirty="0">
                <a:latin typeface="Carlito"/>
                <a:cs typeface="Carlito"/>
              </a:rPr>
              <a:t>knowledge</a:t>
            </a:r>
            <a:r>
              <a:rPr sz="2800" spc="-50" dirty="0">
                <a:latin typeface="Carlito"/>
                <a:cs typeface="Carlito"/>
              </a:rPr>
              <a:t>,</a:t>
            </a:r>
            <a:r>
              <a:rPr lang="en-US" sz="2800" spc="-5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allowing</a:t>
            </a:r>
            <a:r>
              <a:rPr lang="en-US" sz="2800" spc="-5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you</a:t>
            </a:r>
            <a:r>
              <a:rPr sz="2800" spc="-300" dirty="0">
                <a:latin typeface="Carlito"/>
                <a:cs typeface="Carlito"/>
              </a:rPr>
              <a:t> </a:t>
            </a:r>
            <a:r>
              <a:rPr sz="2800" spc="-70" dirty="0">
                <a:latin typeface="Carlito"/>
                <a:cs typeface="Carlito"/>
              </a:rPr>
              <a:t>to</a:t>
            </a:r>
            <a:r>
              <a:rPr sz="2800" spc="-210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identify </a:t>
            </a:r>
            <a:r>
              <a:rPr sz="2800" spc="-9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175" dirty="0">
                <a:solidFill>
                  <a:srgbClr val="C00000"/>
                </a:solidFill>
                <a:latin typeface="Carlito"/>
                <a:cs typeface="Carlito"/>
              </a:rPr>
              <a:t>relevant </a:t>
            </a:r>
            <a:r>
              <a:rPr sz="2800" spc="-70" dirty="0" err="1">
                <a:solidFill>
                  <a:srgbClr val="C00000"/>
                </a:solidFill>
                <a:latin typeface="Carlito"/>
                <a:cs typeface="Carlito"/>
              </a:rPr>
              <a:t>theories,methods,and</a:t>
            </a:r>
            <a:r>
              <a:rPr lang="en-US" sz="28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gaps </a:t>
            </a:r>
            <a:r>
              <a:rPr sz="2800" spc="-75" dirty="0">
                <a:latin typeface="Carlito"/>
                <a:cs typeface="Carlito"/>
              </a:rPr>
              <a:t>in</a:t>
            </a:r>
            <a:r>
              <a:rPr sz="2800" spc="-470" dirty="0">
                <a:latin typeface="Carlito"/>
                <a:cs typeface="Carlito"/>
              </a:rPr>
              <a:t> </a:t>
            </a:r>
            <a:r>
              <a:rPr lang="en-US" sz="2800" spc="-470" dirty="0">
                <a:latin typeface="Carlito"/>
                <a:cs typeface="Carlito"/>
              </a:rPr>
              <a:t> </a:t>
            </a:r>
            <a:r>
              <a:rPr sz="2800" spc="-80" dirty="0">
                <a:latin typeface="Carlito"/>
                <a:cs typeface="Carlito"/>
              </a:rPr>
              <a:t>the</a:t>
            </a:r>
            <a:r>
              <a:rPr lang="en-US" sz="2800" spc="-80" dirty="0">
                <a:latin typeface="Carlito"/>
                <a:cs typeface="Carlito"/>
              </a:rPr>
              <a:t> </a:t>
            </a:r>
            <a:r>
              <a:rPr sz="2800" spc="-80" dirty="0">
                <a:latin typeface="Carlito"/>
                <a:cs typeface="Carlito"/>
              </a:rPr>
              <a:t>existing</a:t>
            </a:r>
            <a:r>
              <a:rPr lang="en-US" sz="2800" spc="-80" dirty="0">
                <a:latin typeface="Carlito"/>
                <a:cs typeface="Carlito"/>
              </a:rPr>
              <a:t> </a:t>
            </a:r>
            <a:r>
              <a:rPr sz="2800" spc="-80" dirty="0">
                <a:latin typeface="Carlito"/>
                <a:cs typeface="Carlito"/>
              </a:rPr>
              <a:t>research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ts val="3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  <a:tab pos="2869565" algn="l"/>
              </a:tabLst>
            </a:pPr>
            <a:r>
              <a:rPr sz="2800" spc="-15" dirty="0">
                <a:latin typeface="Carlito"/>
                <a:cs typeface="Carlito"/>
              </a:rPr>
              <a:t>As well </a:t>
            </a:r>
            <a:r>
              <a:rPr sz="2800" spc="-25" dirty="0">
                <a:latin typeface="Carlito"/>
                <a:cs typeface="Carlito"/>
              </a:rPr>
              <a:t>as </a:t>
            </a:r>
            <a:r>
              <a:rPr sz="2800" dirty="0">
                <a:latin typeface="Carlito"/>
                <a:cs typeface="Carlito"/>
              </a:rPr>
              <a:t>looking </a:t>
            </a:r>
            <a:r>
              <a:rPr sz="2800" spc="-25" dirty="0">
                <a:latin typeface="Carlito"/>
                <a:cs typeface="Carlito"/>
              </a:rPr>
              <a:t>at </a:t>
            </a: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what’s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already </a:t>
            </a:r>
            <a:r>
              <a:rPr sz="2800" spc="15" dirty="0">
                <a:solidFill>
                  <a:srgbClr val="FF0000"/>
                </a:solidFill>
                <a:latin typeface="Carlito"/>
                <a:cs typeface="Carlito"/>
              </a:rPr>
              <a:t>known</a:t>
            </a:r>
            <a:r>
              <a:rPr sz="2800" spc="15" dirty="0">
                <a:latin typeface="Carlito"/>
                <a:cs typeface="Carlito"/>
              </a:rPr>
              <a:t>, </a:t>
            </a:r>
            <a:r>
              <a:rPr sz="2800" spc="-25" dirty="0">
                <a:latin typeface="Carlito"/>
                <a:cs typeface="Carlito"/>
              </a:rPr>
              <a:t>it </a:t>
            </a:r>
            <a:r>
              <a:rPr sz="2800" spc="5" dirty="0">
                <a:latin typeface="Carlito"/>
                <a:cs typeface="Carlito"/>
              </a:rPr>
              <a:t>seeks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5" dirty="0">
                <a:latin typeface="Carlito"/>
                <a:cs typeface="Carlito"/>
              </a:rPr>
              <a:t>point </a:t>
            </a:r>
            <a:r>
              <a:rPr sz="2800" spc="15" dirty="0">
                <a:latin typeface="Carlito"/>
                <a:cs typeface="Carlito"/>
              </a:rPr>
              <a:t>out </a:t>
            </a:r>
            <a:r>
              <a:rPr sz="2800" spc="-10" dirty="0">
                <a:latin typeface="Carlito"/>
                <a:cs typeface="Carlito"/>
              </a:rPr>
              <a:t>what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isn’t </a:t>
            </a:r>
            <a:r>
              <a:rPr sz="2800" spc="10" dirty="0">
                <a:solidFill>
                  <a:srgbClr val="FF0000"/>
                </a:solidFill>
                <a:latin typeface="Carlito"/>
                <a:cs typeface="Carlito"/>
              </a:rPr>
              <a:t>yet</a:t>
            </a: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10" dirty="0">
                <a:solidFill>
                  <a:srgbClr val="FF0000"/>
                </a:solidFill>
                <a:latin typeface="Carlito"/>
                <a:cs typeface="Carlito"/>
              </a:rPr>
              <a:t>known</a:t>
            </a:r>
            <a:r>
              <a:rPr sz="2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–	</a:t>
            </a:r>
            <a:r>
              <a:rPr sz="2800" spc="5" dirty="0">
                <a:latin typeface="Carlito"/>
                <a:cs typeface="Carlito"/>
              </a:rPr>
              <a:t>often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10" dirty="0">
                <a:latin typeface="Carlito"/>
                <a:cs typeface="Carlito"/>
              </a:rPr>
              <a:t>provide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justification </a:t>
            </a:r>
            <a:r>
              <a:rPr sz="2800" spc="-15" dirty="0">
                <a:latin typeface="Carlito"/>
                <a:cs typeface="Carlito"/>
              </a:rPr>
              <a:t>for </a:t>
            </a:r>
            <a:r>
              <a:rPr sz="2800" spc="15" dirty="0">
                <a:latin typeface="Carlito"/>
                <a:cs typeface="Carlito"/>
              </a:rPr>
              <a:t>your </a:t>
            </a:r>
            <a:r>
              <a:rPr sz="2800" spc="5" dirty="0">
                <a:latin typeface="Carlito"/>
                <a:cs typeface="Carlito"/>
              </a:rPr>
              <a:t>own  research.</a:t>
            </a:r>
            <a:endParaRPr sz="2800" dirty="0">
              <a:latin typeface="Carlito"/>
              <a:cs typeface="Carlito"/>
            </a:endParaRPr>
          </a:p>
          <a:p>
            <a:pPr marL="241300" marR="200660" indent="-228600" algn="just">
              <a:lnSpc>
                <a:spcPts val="3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As </a:t>
            </a:r>
            <a:r>
              <a:rPr sz="2800" dirty="0">
                <a:latin typeface="Carlito"/>
                <a:cs typeface="Carlito"/>
              </a:rPr>
              <a:t>part </a:t>
            </a:r>
            <a:r>
              <a:rPr sz="2800" spc="10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5" dirty="0">
                <a:latin typeface="Carlito"/>
                <a:cs typeface="Carlito"/>
              </a:rPr>
              <a:t>longer </a:t>
            </a:r>
            <a:r>
              <a:rPr sz="2800" dirty="0">
                <a:latin typeface="Carlito"/>
                <a:cs typeface="Carlito"/>
              </a:rPr>
              <a:t>piece </a:t>
            </a:r>
            <a:r>
              <a:rPr sz="2800" spc="10" dirty="0">
                <a:latin typeface="Carlito"/>
                <a:cs typeface="Carlito"/>
              </a:rPr>
              <a:t>of </a:t>
            </a:r>
            <a:r>
              <a:rPr sz="2800" spc="5" dirty="0">
                <a:latin typeface="Carlito"/>
                <a:cs typeface="Carlito"/>
              </a:rPr>
              <a:t>research, </a:t>
            </a:r>
            <a:r>
              <a:rPr sz="2800" spc="-50" dirty="0">
                <a:latin typeface="Carlito"/>
                <a:cs typeface="Carlito"/>
              </a:rPr>
              <a:t>it’s </a:t>
            </a:r>
            <a:r>
              <a:rPr sz="2800" dirty="0">
                <a:latin typeface="Carlito"/>
                <a:cs typeface="Carlito"/>
              </a:rPr>
              <a:t>there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10" dirty="0">
                <a:latin typeface="Carlito"/>
                <a:cs typeface="Carlito"/>
              </a:rPr>
              <a:t>ensure </a:t>
            </a:r>
            <a:r>
              <a:rPr sz="2800" spc="15" dirty="0">
                <a:latin typeface="Carlito"/>
                <a:cs typeface="Carlito"/>
              </a:rPr>
              <a:t>you </a:t>
            </a:r>
            <a:r>
              <a:rPr sz="2800" dirty="0">
                <a:latin typeface="Carlito"/>
                <a:cs typeface="Carlito"/>
              </a:rPr>
              <a:t>have a  </a:t>
            </a:r>
            <a:r>
              <a:rPr sz="2800" spc="5" dirty="0">
                <a:latin typeface="Carlito"/>
                <a:cs typeface="Carlito"/>
              </a:rPr>
              <a:t>thorough</a:t>
            </a:r>
            <a:r>
              <a:rPr sz="2800" spc="-1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understanding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spc="10" dirty="0">
                <a:latin typeface="Carlito"/>
                <a:cs typeface="Carlito"/>
              </a:rPr>
              <a:t>of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8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existing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research</a:t>
            </a:r>
            <a:r>
              <a:rPr sz="2800" spc="-10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in</a:t>
            </a:r>
            <a:r>
              <a:rPr sz="2800" spc="95" dirty="0">
                <a:latin typeface="Carlito"/>
                <a:cs typeface="Carlito"/>
              </a:rPr>
              <a:t> </a:t>
            </a:r>
            <a:r>
              <a:rPr sz="2800" spc="15" dirty="0">
                <a:latin typeface="Carlito"/>
                <a:cs typeface="Carlito"/>
              </a:rPr>
              <a:t>your</a:t>
            </a:r>
            <a:r>
              <a:rPr sz="2800" spc="-10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area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before  </a:t>
            </a:r>
            <a:r>
              <a:rPr sz="2800" spc="-5" dirty="0">
                <a:latin typeface="Carlito"/>
                <a:cs typeface="Carlito"/>
              </a:rPr>
              <a:t>embarking </a:t>
            </a:r>
            <a:r>
              <a:rPr sz="2800" spc="10" dirty="0">
                <a:latin typeface="Carlito"/>
                <a:cs typeface="Carlito"/>
              </a:rPr>
              <a:t>on </a:t>
            </a:r>
            <a:r>
              <a:rPr sz="2800" spc="15" dirty="0">
                <a:latin typeface="Carlito"/>
                <a:cs typeface="Carlito"/>
              </a:rPr>
              <a:t>your</a:t>
            </a:r>
            <a:r>
              <a:rPr sz="2800" spc="-180" dirty="0">
                <a:latin typeface="Carlito"/>
                <a:cs typeface="Carlito"/>
              </a:rPr>
              <a:t> </a:t>
            </a:r>
            <a:r>
              <a:rPr sz="2800" spc="10" dirty="0">
                <a:latin typeface="Carlito"/>
                <a:cs typeface="Carlito"/>
              </a:rPr>
              <a:t>own.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130683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295" dirty="0"/>
              <a:t> </a:t>
            </a:r>
            <a:r>
              <a:rPr sz="4200" spc="-305" dirty="0"/>
              <a:t>SearchEngine)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838200" y="952500"/>
            <a:ext cx="10515600" cy="6477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2860" rIns="0" bIns="0" rtlCol="0">
            <a:spAutoFit/>
          </a:bodyPr>
          <a:lstStyle/>
          <a:p>
            <a:pPr marR="4110354" algn="ctr">
              <a:lnSpc>
                <a:spcPct val="100000"/>
              </a:lnSpc>
              <a:spcBef>
                <a:spcPts val="180"/>
              </a:spcBef>
            </a:pPr>
            <a:r>
              <a:rPr sz="2000" b="1" spc="-15" dirty="0">
                <a:latin typeface="Carlito"/>
                <a:cs typeface="Carlito"/>
              </a:rPr>
              <a:t>Step</a:t>
            </a:r>
            <a:r>
              <a:rPr sz="2000" b="1" spc="-3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3.</a:t>
            </a:r>
            <a:r>
              <a:rPr sz="2000" b="1" spc="10" dirty="0">
                <a:latin typeface="Carlito"/>
                <a:cs typeface="Carlito"/>
              </a:rPr>
              <a:t> Journals</a:t>
            </a:r>
            <a:r>
              <a:rPr sz="2000" b="1" spc="-15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indexed</a:t>
            </a:r>
            <a:r>
              <a:rPr sz="2000" b="1" spc="-13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in</a:t>
            </a:r>
            <a:r>
              <a:rPr sz="2000" b="1" spc="-130" dirty="0">
                <a:latin typeface="Carlito"/>
                <a:cs typeface="Carlito"/>
              </a:rPr>
              <a:t> </a:t>
            </a:r>
            <a:r>
              <a:rPr sz="2000" b="1" spc="10" dirty="0">
                <a:latin typeface="Carlito"/>
                <a:cs typeface="Carlito"/>
              </a:rPr>
              <a:t>the</a:t>
            </a:r>
            <a:r>
              <a:rPr sz="2000" b="1" spc="-6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chosen</a:t>
            </a:r>
            <a:r>
              <a:rPr sz="2000" b="1" spc="-3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category</a:t>
            </a:r>
            <a:r>
              <a:rPr sz="2000" b="1" spc="-10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is</a:t>
            </a:r>
            <a:r>
              <a:rPr sz="2000" b="1" spc="-5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displayed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spc="-30" dirty="0">
                <a:latin typeface="Carlito"/>
                <a:cs typeface="Carlito"/>
              </a:rPr>
              <a:t>Findthe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journalyoupreferandcheckthe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95" dirty="0">
                <a:latin typeface="Carlito"/>
                <a:cs typeface="Carlito"/>
              </a:rPr>
              <a:t>Web</a:t>
            </a:r>
            <a:r>
              <a:rPr sz="2000" spc="-10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of</a:t>
            </a:r>
            <a:r>
              <a:rPr sz="2000" spc="-265" dirty="0">
                <a:latin typeface="Carlito"/>
                <a:cs typeface="Carlito"/>
              </a:rPr>
              <a:t> </a:t>
            </a:r>
            <a:r>
              <a:rPr sz="2000" spc="-95" dirty="0">
                <a:latin typeface="Carlito"/>
                <a:cs typeface="Carlito"/>
              </a:rPr>
              <a:t>Science</a:t>
            </a:r>
            <a:r>
              <a:rPr sz="2000" spc="-245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CoreCollection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6000" y="1778000"/>
            <a:ext cx="9982200" cy="2159000"/>
            <a:chOff x="1016000" y="1778000"/>
            <a:chExt cx="9982200" cy="2159000"/>
          </a:xfrm>
        </p:grpSpPr>
        <p:sp>
          <p:nvSpPr>
            <p:cNvPr id="5" name="object 5"/>
            <p:cNvSpPr/>
            <p:nvPr/>
          </p:nvSpPr>
          <p:spPr>
            <a:xfrm>
              <a:off x="1016000" y="1778000"/>
              <a:ext cx="9982200" cy="215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9950" y="3371850"/>
              <a:ext cx="1816100" cy="342900"/>
            </a:xfrm>
            <a:custGeom>
              <a:avLst/>
              <a:gdLst/>
              <a:ahLst/>
              <a:cxnLst/>
              <a:rect l="l" t="t" r="r" b="b"/>
              <a:pathLst>
                <a:path w="1816100" h="342900">
                  <a:moveTo>
                    <a:pt x="0" y="171322"/>
                  </a:moveTo>
                  <a:lnTo>
                    <a:pt x="26390" y="130163"/>
                  </a:lnTo>
                  <a:lnTo>
                    <a:pt x="71360" y="104651"/>
                  </a:lnTo>
                  <a:lnTo>
                    <a:pt x="136048" y="81092"/>
                  </a:lnTo>
                  <a:lnTo>
                    <a:pt x="175202" y="70156"/>
                  </a:lnTo>
                  <a:lnTo>
                    <a:pt x="218584" y="59841"/>
                  </a:lnTo>
                  <a:lnTo>
                    <a:pt x="265960" y="50191"/>
                  </a:lnTo>
                  <a:lnTo>
                    <a:pt x="317098" y="41251"/>
                  </a:lnTo>
                  <a:lnTo>
                    <a:pt x="371762" y="33064"/>
                  </a:lnTo>
                  <a:lnTo>
                    <a:pt x="429719" y="25676"/>
                  </a:lnTo>
                  <a:lnTo>
                    <a:pt x="490735" y="19129"/>
                  </a:lnTo>
                  <a:lnTo>
                    <a:pt x="554577" y="13467"/>
                  </a:lnTo>
                  <a:lnTo>
                    <a:pt x="621011" y="8737"/>
                  </a:lnTo>
                  <a:lnTo>
                    <a:pt x="689801" y="4980"/>
                  </a:lnTo>
                  <a:lnTo>
                    <a:pt x="760717" y="2242"/>
                  </a:lnTo>
                  <a:lnTo>
                    <a:pt x="833523" y="568"/>
                  </a:lnTo>
                  <a:lnTo>
                    <a:pt x="907987" y="0"/>
                  </a:lnTo>
                  <a:lnTo>
                    <a:pt x="982449" y="568"/>
                  </a:lnTo>
                  <a:lnTo>
                    <a:pt x="1055260" y="2242"/>
                  </a:lnTo>
                  <a:lnTo>
                    <a:pt x="1126170" y="4980"/>
                  </a:lnTo>
                  <a:lnTo>
                    <a:pt x="1194960" y="8737"/>
                  </a:lnTo>
                  <a:lnTo>
                    <a:pt x="1261400" y="13467"/>
                  </a:lnTo>
                  <a:lnTo>
                    <a:pt x="1325240" y="19129"/>
                  </a:lnTo>
                  <a:lnTo>
                    <a:pt x="1386250" y="25676"/>
                  </a:lnTo>
                  <a:lnTo>
                    <a:pt x="1444210" y="33064"/>
                  </a:lnTo>
                  <a:lnTo>
                    <a:pt x="1498870" y="41251"/>
                  </a:lnTo>
                  <a:lnTo>
                    <a:pt x="1550010" y="50191"/>
                  </a:lnTo>
                  <a:lnTo>
                    <a:pt x="1597390" y="59841"/>
                  </a:lnTo>
                  <a:lnTo>
                    <a:pt x="1640770" y="70156"/>
                  </a:lnTo>
                  <a:lnTo>
                    <a:pt x="1679920" y="81092"/>
                  </a:lnTo>
                  <a:lnTo>
                    <a:pt x="1744610" y="104651"/>
                  </a:lnTo>
                  <a:lnTo>
                    <a:pt x="1789581" y="130163"/>
                  </a:lnTo>
                  <a:lnTo>
                    <a:pt x="1815971" y="171322"/>
                  </a:lnTo>
                  <a:lnTo>
                    <a:pt x="1812961" y="185369"/>
                  </a:lnTo>
                  <a:lnTo>
                    <a:pt x="1769681" y="225461"/>
                  </a:lnTo>
                  <a:lnTo>
                    <a:pt x="1714620" y="250040"/>
                  </a:lnTo>
                  <a:lnTo>
                    <a:pt x="1640770" y="272489"/>
                  </a:lnTo>
                  <a:lnTo>
                    <a:pt x="1597390" y="282803"/>
                  </a:lnTo>
                  <a:lnTo>
                    <a:pt x="1550010" y="292453"/>
                  </a:lnTo>
                  <a:lnTo>
                    <a:pt x="1498870" y="301393"/>
                  </a:lnTo>
                  <a:lnTo>
                    <a:pt x="1444210" y="309580"/>
                  </a:lnTo>
                  <a:lnTo>
                    <a:pt x="1386250" y="316969"/>
                  </a:lnTo>
                  <a:lnTo>
                    <a:pt x="1325240" y="323516"/>
                  </a:lnTo>
                  <a:lnTo>
                    <a:pt x="1261400" y="329177"/>
                  </a:lnTo>
                  <a:lnTo>
                    <a:pt x="1194960" y="333908"/>
                  </a:lnTo>
                  <a:lnTo>
                    <a:pt x="1126170" y="337665"/>
                  </a:lnTo>
                  <a:lnTo>
                    <a:pt x="1055260" y="340403"/>
                  </a:lnTo>
                  <a:lnTo>
                    <a:pt x="982449" y="342077"/>
                  </a:lnTo>
                  <a:lnTo>
                    <a:pt x="907987" y="342646"/>
                  </a:lnTo>
                  <a:lnTo>
                    <a:pt x="833523" y="342077"/>
                  </a:lnTo>
                  <a:lnTo>
                    <a:pt x="760717" y="340403"/>
                  </a:lnTo>
                  <a:lnTo>
                    <a:pt x="689801" y="337665"/>
                  </a:lnTo>
                  <a:lnTo>
                    <a:pt x="621011" y="333908"/>
                  </a:lnTo>
                  <a:lnTo>
                    <a:pt x="554577" y="329177"/>
                  </a:lnTo>
                  <a:lnTo>
                    <a:pt x="490735" y="323516"/>
                  </a:lnTo>
                  <a:lnTo>
                    <a:pt x="429719" y="316969"/>
                  </a:lnTo>
                  <a:lnTo>
                    <a:pt x="371762" y="309580"/>
                  </a:lnTo>
                  <a:lnTo>
                    <a:pt x="317098" y="301393"/>
                  </a:lnTo>
                  <a:lnTo>
                    <a:pt x="265960" y="292453"/>
                  </a:lnTo>
                  <a:lnTo>
                    <a:pt x="218584" y="282803"/>
                  </a:lnTo>
                  <a:lnTo>
                    <a:pt x="175202" y="272489"/>
                  </a:lnTo>
                  <a:lnTo>
                    <a:pt x="136048" y="261552"/>
                  </a:lnTo>
                  <a:lnTo>
                    <a:pt x="71360" y="237994"/>
                  </a:lnTo>
                  <a:lnTo>
                    <a:pt x="26390" y="212483"/>
                  </a:lnTo>
                  <a:lnTo>
                    <a:pt x="0" y="17132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1781" y="3937000"/>
            <a:ext cx="1018131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Carlito"/>
                <a:cs typeface="Carlito"/>
              </a:rPr>
              <a:t>ISI </a:t>
            </a:r>
            <a:r>
              <a:rPr sz="2000" b="1" spc="-10" dirty="0">
                <a:latin typeface="Carlito"/>
                <a:cs typeface="Carlito"/>
              </a:rPr>
              <a:t>(in </a:t>
            </a:r>
            <a:r>
              <a:rPr sz="2000" b="1" spc="-5" dirty="0">
                <a:latin typeface="Carlito"/>
                <a:cs typeface="Carlito"/>
              </a:rPr>
              <a:t>UM context) </a:t>
            </a:r>
            <a:r>
              <a:rPr sz="2000" b="1" spc="10" dirty="0">
                <a:latin typeface="Carlito"/>
                <a:cs typeface="Carlito"/>
              </a:rPr>
              <a:t>only </a:t>
            </a:r>
            <a:r>
              <a:rPr sz="2000" b="1" spc="-15" dirty="0">
                <a:latin typeface="Carlito"/>
                <a:cs typeface="Carlito"/>
              </a:rPr>
              <a:t>refers </a:t>
            </a:r>
            <a:r>
              <a:rPr sz="2000" b="1" dirty="0">
                <a:latin typeface="Carlito"/>
                <a:cs typeface="Carlito"/>
              </a:rPr>
              <a:t>to</a:t>
            </a:r>
            <a:r>
              <a:rPr sz="2000" b="1" spc="-32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these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Web </a:t>
            </a:r>
            <a:r>
              <a:rPr sz="2000" u="heavy" spc="-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Science</a:t>
            </a:r>
            <a:r>
              <a:rPr sz="2000" u="heavy" spc="-20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CoreCollection:</a:t>
            </a:r>
            <a:endParaRPr sz="2000" dirty="0">
              <a:latin typeface="Carlito"/>
              <a:cs typeface="Carlito"/>
            </a:endParaRPr>
          </a:p>
          <a:p>
            <a:pPr marL="304800" indent="-292100">
              <a:lnSpc>
                <a:spcPct val="10000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000" spc="-95" dirty="0">
                <a:latin typeface="Carlito"/>
                <a:cs typeface="Carlito"/>
              </a:rPr>
              <a:t>Science </a:t>
            </a:r>
            <a:r>
              <a:rPr sz="2000" spc="-60" dirty="0">
                <a:latin typeface="Carlito"/>
                <a:cs typeface="Carlito"/>
              </a:rPr>
              <a:t>Citation </a:t>
            </a:r>
            <a:r>
              <a:rPr sz="2000" spc="-65" dirty="0">
                <a:latin typeface="Carlito"/>
                <a:cs typeface="Carlito"/>
              </a:rPr>
              <a:t>Index</a:t>
            </a:r>
            <a:r>
              <a:rPr sz="2000" spc="-32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Expanded(SCIE)</a:t>
            </a:r>
            <a:endParaRPr sz="2000" dirty="0">
              <a:latin typeface="Carlito"/>
              <a:cs typeface="Carlito"/>
            </a:endParaRPr>
          </a:p>
          <a:p>
            <a:pPr marL="304800" indent="-292100">
              <a:lnSpc>
                <a:spcPct val="10000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000" spc="-75" dirty="0">
                <a:latin typeface="Carlito"/>
                <a:cs typeface="Carlito"/>
              </a:rPr>
              <a:t>Social </a:t>
            </a:r>
            <a:r>
              <a:rPr sz="2000" spc="-95" dirty="0">
                <a:latin typeface="Carlito"/>
                <a:cs typeface="Carlito"/>
              </a:rPr>
              <a:t>Sciences </a:t>
            </a:r>
            <a:r>
              <a:rPr sz="2000" spc="-60" dirty="0">
                <a:latin typeface="Carlito"/>
                <a:cs typeface="Carlito"/>
              </a:rPr>
              <a:t>Citation</a:t>
            </a:r>
            <a:r>
              <a:rPr sz="2000" spc="-290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Index(SSCI)</a:t>
            </a:r>
            <a:endParaRPr sz="2000" dirty="0">
              <a:latin typeface="Carlito"/>
              <a:cs typeface="Carlito"/>
            </a:endParaRPr>
          </a:p>
          <a:p>
            <a:pPr marL="304800" indent="-292100">
              <a:lnSpc>
                <a:spcPct val="10000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000" spc="-60" dirty="0">
                <a:latin typeface="Carlito"/>
                <a:cs typeface="Carlito"/>
              </a:rPr>
              <a:t>Arts </a:t>
            </a:r>
            <a:r>
              <a:rPr sz="2000" dirty="0">
                <a:latin typeface="Carlito"/>
                <a:cs typeface="Carlito"/>
              </a:rPr>
              <a:t>&amp; </a:t>
            </a:r>
            <a:r>
              <a:rPr sz="2000" spc="-75" dirty="0">
                <a:latin typeface="Carlito"/>
                <a:cs typeface="Carlito"/>
              </a:rPr>
              <a:t>Humanities</a:t>
            </a:r>
            <a:r>
              <a:rPr sz="2000" spc="-240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CitationIndex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20" dirty="0">
                <a:latin typeface="Carlito"/>
                <a:cs typeface="Carlito"/>
              </a:rPr>
              <a:t>As</a:t>
            </a:r>
            <a:r>
              <a:rPr sz="2000" spc="-13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of</a:t>
            </a:r>
            <a:r>
              <a:rPr sz="2000" spc="-260" dirty="0">
                <a:latin typeface="Carlito"/>
                <a:cs typeface="Carlito"/>
              </a:rPr>
              <a:t> </a:t>
            </a:r>
            <a:r>
              <a:rPr sz="2000" spc="30" dirty="0">
                <a:latin typeface="Carlito"/>
                <a:cs typeface="Carlito"/>
              </a:rPr>
              <a:t>now</a:t>
            </a:r>
            <a:r>
              <a:rPr sz="2000" spc="-180" dirty="0">
                <a:latin typeface="Carlito"/>
                <a:cs typeface="Carlito"/>
              </a:rPr>
              <a:t> </a:t>
            </a:r>
            <a:r>
              <a:rPr sz="2000" spc="-100" dirty="0">
                <a:latin typeface="Carlito"/>
                <a:cs typeface="Carlito"/>
              </a:rPr>
              <a:t>(2021),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Emerging</a:t>
            </a:r>
            <a:r>
              <a:rPr sz="2000" spc="-90" dirty="0">
                <a:latin typeface="Carlito"/>
                <a:cs typeface="Carlito"/>
              </a:rPr>
              <a:t> </a:t>
            </a:r>
            <a:r>
              <a:rPr sz="2000" spc="-85" dirty="0">
                <a:latin typeface="Carlito"/>
                <a:cs typeface="Carlito"/>
              </a:rPr>
              <a:t>Sources</a:t>
            </a:r>
            <a:r>
              <a:rPr sz="2000" spc="-125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Citation</a:t>
            </a:r>
            <a:r>
              <a:rPr sz="2000" spc="-200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Index</a:t>
            </a:r>
            <a:r>
              <a:rPr sz="2000" spc="-21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is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110" dirty="0">
                <a:latin typeface="Carlito"/>
                <a:cs typeface="Carlito"/>
              </a:rPr>
              <a:t>NOT</a:t>
            </a:r>
            <a:r>
              <a:rPr sz="2000" spc="-225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considered</a:t>
            </a:r>
            <a:r>
              <a:rPr sz="2000" spc="-20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as</a:t>
            </a:r>
            <a:r>
              <a:rPr sz="2000" spc="-229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ISI</a:t>
            </a:r>
            <a:r>
              <a:rPr sz="2000" spc="-150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(in</a:t>
            </a:r>
            <a:r>
              <a:rPr sz="2000" spc="-200" dirty="0">
                <a:latin typeface="Carlito"/>
                <a:cs typeface="Carlito"/>
              </a:rPr>
              <a:t> </a:t>
            </a:r>
            <a:r>
              <a:rPr sz="2000" spc="55" dirty="0">
                <a:latin typeface="Carlito"/>
                <a:cs typeface="Carlito"/>
              </a:rPr>
              <a:t>UM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0" dirty="0">
                <a:latin typeface="Carlito"/>
                <a:cs typeface="Carlito"/>
              </a:rPr>
              <a:t>context)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27533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838200" y="1130300"/>
            <a:ext cx="10515600" cy="6350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10795" rIns="0" bIns="0" rtlCol="0">
            <a:spAutoFit/>
          </a:bodyPr>
          <a:lstStyle/>
          <a:p>
            <a:pPr marR="5402580" algn="ctr">
              <a:lnSpc>
                <a:spcPct val="100000"/>
              </a:lnSpc>
              <a:spcBef>
                <a:spcPts val="85"/>
              </a:spcBef>
            </a:pPr>
            <a:r>
              <a:rPr sz="2000" b="1" spc="-15" dirty="0">
                <a:latin typeface="Carlito"/>
                <a:cs typeface="Carlito"/>
              </a:rPr>
              <a:t>More </a:t>
            </a:r>
            <a:r>
              <a:rPr sz="2000" b="1" spc="5" dirty="0">
                <a:latin typeface="Carlito"/>
                <a:cs typeface="Carlito"/>
              </a:rPr>
              <a:t>details </a:t>
            </a:r>
            <a:r>
              <a:rPr sz="2000" b="1" spc="10" dirty="0">
                <a:latin typeface="Carlito"/>
                <a:cs typeface="Carlito"/>
              </a:rPr>
              <a:t>on </a:t>
            </a:r>
            <a:r>
              <a:rPr sz="2000" b="1" spc="-5" dirty="0">
                <a:latin typeface="Carlito"/>
                <a:cs typeface="Carlito"/>
              </a:rPr>
              <a:t>web </a:t>
            </a:r>
            <a:r>
              <a:rPr sz="2000" b="1" spc="10" dirty="0">
                <a:latin typeface="Carlito"/>
                <a:cs typeface="Carlito"/>
              </a:rPr>
              <a:t>of </a:t>
            </a:r>
            <a:r>
              <a:rPr sz="2000" b="1" spc="-10" dirty="0">
                <a:latin typeface="Carlito"/>
                <a:cs typeface="Carlito"/>
              </a:rPr>
              <a:t>science you can </a:t>
            </a:r>
            <a:r>
              <a:rPr sz="2000" b="1" spc="-5" dirty="0">
                <a:latin typeface="Carlito"/>
                <a:cs typeface="Carlito"/>
              </a:rPr>
              <a:t>find</a:t>
            </a:r>
            <a:r>
              <a:rPr sz="2000" b="1" spc="-325" dirty="0">
                <a:latin typeface="Carlito"/>
                <a:cs typeface="Carlito"/>
              </a:rPr>
              <a:t> </a:t>
            </a:r>
            <a:r>
              <a:rPr sz="2000" b="1" spc="20" dirty="0">
                <a:latin typeface="Carlito"/>
                <a:cs typeface="Carlito"/>
              </a:rPr>
              <a:t>on</a:t>
            </a:r>
            <a:endParaRPr sz="2000" dirty="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2000" spc="-110" dirty="0">
                <a:latin typeface="Carlito"/>
                <a:cs typeface="Carlito"/>
              </a:rPr>
              <a:t>https://umlibguides.um.edu.my/researchguide/webofscience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4900" y="1879600"/>
            <a:ext cx="7129318" cy="3736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216" y="403097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95" dirty="0"/>
              <a:t>Literature </a:t>
            </a:r>
            <a:r>
              <a:rPr sz="4200" spc="-285" dirty="0"/>
              <a:t>(Academic</a:t>
            </a:r>
            <a:r>
              <a:rPr sz="4200" spc="-185" dirty="0"/>
              <a:t> </a:t>
            </a:r>
            <a:r>
              <a:rPr sz="4200" spc="-305" dirty="0"/>
              <a:t>SearchEngine)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6718300" cy="4622800"/>
          </a:xfrm>
          <a:custGeom>
            <a:avLst/>
            <a:gdLst/>
            <a:ahLst/>
            <a:cxnLst/>
            <a:rect l="l" t="t" r="r" b="b"/>
            <a:pathLst>
              <a:path w="6718300" h="4622800">
                <a:moveTo>
                  <a:pt x="6718046" y="0"/>
                </a:moveTo>
                <a:lnTo>
                  <a:pt x="0" y="0"/>
                </a:lnTo>
                <a:lnTo>
                  <a:pt x="0" y="4622546"/>
                </a:lnTo>
                <a:lnTo>
                  <a:pt x="6718046" y="4622546"/>
                </a:lnTo>
                <a:lnTo>
                  <a:pt x="6718046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290" y="1344257"/>
            <a:ext cx="6531609" cy="476377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800" b="1" dirty="0">
                <a:latin typeface="Times New Roman"/>
                <a:cs typeface="Times New Roman"/>
              </a:rPr>
              <a:t>2.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Scopus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latin typeface="Trebuchet MS"/>
                <a:cs typeface="Trebuchet MS"/>
              </a:rPr>
              <a:t>Elsevier’s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abstract</a:t>
            </a:r>
            <a:r>
              <a:rPr sz="2200" spc="-434" dirty="0">
                <a:latin typeface="Trebuchet MS"/>
                <a:cs typeface="Trebuchet MS"/>
              </a:rPr>
              <a:t> </a:t>
            </a:r>
            <a:r>
              <a:rPr lang="en-US" sz="2200" spc="-434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</a:t>
            </a:r>
            <a:r>
              <a:rPr sz="2200" spc="-29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citation</a:t>
            </a:r>
            <a:r>
              <a:rPr lang="en-US" sz="2200" spc="-7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database</a:t>
            </a:r>
            <a:endParaRPr sz="2200" dirty="0">
              <a:latin typeface="Trebuchet MS"/>
              <a:cs typeface="Trebuchet MS"/>
            </a:endParaRPr>
          </a:p>
          <a:p>
            <a:pPr marL="240665" marR="5080" indent="-228600">
              <a:lnSpc>
                <a:spcPts val="240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latin typeface="Trebuchet MS"/>
                <a:cs typeface="Trebuchet MS"/>
              </a:rPr>
              <a:t>Covers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three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types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of</a:t>
            </a:r>
            <a:r>
              <a:rPr sz="2200" spc="-28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sources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book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series,</a:t>
            </a:r>
            <a:r>
              <a:rPr sz="2200" spc="-3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journals,</a:t>
            </a:r>
            <a:r>
              <a:rPr sz="2200" spc="-47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  </a:t>
            </a:r>
            <a:r>
              <a:rPr sz="2200" spc="-65" dirty="0">
                <a:latin typeface="Trebuchet MS"/>
                <a:cs typeface="Trebuchet MS"/>
              </a:rPr>
              <a:t>trade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journals</a:t>
            </a:r>
            <a:endParaRPr sz="2200" dirty="0">
              <a:latin typeface="Trebuchet MS"/>
              <a:cs typeface="Trebuchet MS"/>
            </a:endParaRPr>
          </a:p>
          <a:p>
            <a:pPr marL="240665" marR="98425" indent="-228600">
              <a:lnSpc>
                <a:spcPts val="24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latin typeface="Trebuchet MS"/>
                <a:cs typeface="Trebuchet MS"/>
              </a:rPr>
              <a:t>All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journals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covered</a:t>
            </a:r>
            <a:r>
              <a:rPr sz="2200" spc="-39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Scopus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database</a:t>
            </a:r>
            <a:r>
              <a:rPr sz="2200" spc="-4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(regardless  </a:t>
            </a:r>
            <a:r>
              <a:rPr sz="2200" spc="-45" dirty="0">
                <a:latin typeface="Trebuchet MS"/>
                <a:cs typeface="Trebuchet MS"/>
              </a:rPr>
              <a:t>of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who</a:t>
            </a:r>
            <a:r>
              <a:rPr sz="2200" spc="5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they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are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published</a:t>
            </a:r>
            <a:r>
              <a:rPr sz="2200" spc="-29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under)</a:t>
            </a:r>
            <a:endParaRPr sz="2200" dirty="0">
              <a:latin typeface="Trebuchet MS"/>
              <a:cs typeface="Trebuchet MS"/>
            </a:endParaRPr>
          </a:p>
          <a:p>
            <a:pPr marL="698500" marR="73025" lvl="1" indent="-228600">
              <a:lnSpc>
                <a:spcPts val="2200"/>
              </a:lnSpc>
              <a:spcBef>
                <a:spcPts val="4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80" dirty="0">
                <a:latin typeface="Trebuchet MS"/>
                <a:cs typeface="Trebuchet MS"/>
              </a:rPr>
              <a:t>reviewed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each</a:t>
            </a:r>
            <a:r>
              <a:rPr sz="2000" spc="-30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year</a:t>
            </a:r>
            <a:r>
              <a:rPr sz="2000" spc="-38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to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ensure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high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quality</a:t>
            </a:r>
            <a:r>
              <a:rPr sz="2000" spc="-3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standards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are  </a:t>
            </a:r>
            <a:r>
              <a:rPr sz="2000" spc="-75" dirty="0">
                <a:latin typeface="Trebuchet MS"/>
                <a:cs typeface="Trebuchet MS"/>
              </a:rPr>
              <a:t>maintained</a:t>
            </a:r>
            <a:endParaRPr sz="2000" dirty="0">
              <a:latin typeface="Trebuchet MS"/>
              <a:cs typeface="Trebuchet MS"/>
            </a:endParaRPr>
          </a:p>
          <a:p>
            <a:pPr marL="240665" marR="10795" indent="-228600">
              <a:lnSpc>
                <a:spcPct val="90000"/>
              </a:lnSpc>
              <a:spcBef>
                <a:spcPts val="10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latin typeface="Trebuchet MS"/>
                <a:cs typeface="Trebuchet MS"/>
              </a:rPr>
              <a:t>Searches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 </a:t>
            </a:r>
            <a:r>
              <a:rPr sz="2200" spc="-80" dirty="0">
                <a:latin typeface="Trebuchet MS"/>
                <a:cs typeface="Trebuchet MS"/>
              </a:rPr>
              <a:t>Scopus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also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incorporate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searches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of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patent  databases Scopus </a:t>
            </a:r>
            <a:r>
              <a:rPr sz="2200" spc="-85" dirty="0">
                <a:latin typeface="Trebuchet MS"/>
                <a:cs typeface="Trebuchet MS"/>
              </a:rPr>
              <a:t>gives </a:t>
            </a:r>
            <a:r>
              <a:rPr sz="2200" spc="-75" dirty="0">
                <a:latin typeface="Trebuchet MS"/>
                <a:cs typeface="Trebuchet MS"/>
              </a:rPr>
              <a:t>four </a:t>
            </a:r>
            <a:r>
              <a:rPr sz="2200" spc="-80" dirty="0">
                <a:latin typeface="Trebuchet MS"/>
                <a:cs typeface="Trebuchet MS"/>
              </a:rPr>
              <a:t>types </a:t>
            </a:r>
            <a:r>
              <a:rPr sz="2200" spc="-45" dirty="0">
                <a:latin typeface="Trebuchet MS"/>
                <a:cs typeface="Trebuchet MS"/>
              </a:rPr>
              <a:t>of </a:t>
            </a:r>
            <a:r>
              <a:rPr sz="2200" spc="-95" dirty="0">
                <a:latin typeface="Trebuchet MS"/>
                <a:cs typeface="Trebuchet MS"/>
              </a:rPr>
              <a:t>quality </a:t>
            </a:r>
            <a:r>
              <a:rPr sz="2200" spc="-80" dirty="0">
                <a:latin typeface="Trebuchet MS"/>
                <a:cs typeface="Trebuchet MS"/>
              </a:rPr>
              <a:t>measure  </a:t>
            </a:r>
            <a:r>
              <a:rPr sz="2200" spc="-70" dirty="0">
                <a:latin typeface="Trebuchet MS"/>
                <a:cs typeface="Trebuchet MS"/>
              </a:rPr>
              <a:t>for</a:t>
            </a:r>
            <a:r>
              <a:rPr sz="2200" spc="-32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each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title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those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are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h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Index,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CiteScore,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140" dirty="0">
                <a:latin typeface="Trebuchet MS"/>
                <a:cs typeface="Trebuchet MS"/>
              </a:rPr>
              <a:t>SJR</a:t>
            </a:r>
            <a:r>
              <a:rPr sz="2200" spc="-44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(SCImago  </a:t>
            </a:r>
            <a:r>
              <a:rPr sz="2200" spc="-80" dirty="0">
                <a:latin typeface="Trebuchet MS"/>
                <a:cs typeface="Trebuchet MS"/>
              </a:rPr>
              <a:t>Journal</a:t>
            </a:r>
            <a:r>
              <a:rPr sz="2200" spc="-41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Rank)</a:t>
            </a:r>
            <a:r>
              <a:rPr sz="2200" spc="-27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SNIP</a:t>
            </a:r>
            <a:r>
              <a:rPr sz="2200" spc="1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(Source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Normalized</a:t>
            </a:r>
            <a:r>
              <a:rPr sz="2200" spc="-90" dirty="0">
                <a:latin typeface="Trebuchet MS"/>
                <a:cs typeface="Trebuchet MS"/>
              </a:rPr>
              <a:t> Impact</a:t>
            </a:r>
            <a:r>
              <a:rPr sz="2200" spc="-23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per  </a:t>
            </a:r>
            <a:r>
              <a:rPr sz="2200" spc="-95" dirty="0">
                <a:latin typeface="Trebuchet MS"/>
                <a:cs typeface="Trebuchet MS"/>
              </a:rPr>
              <a:t>Paper)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00" y="2768600"/>
            <a:ext cx="5156200" cy="311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08114" y="1989963"/>
            <a:ext cx="505841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More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details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Scopus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you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can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find</a:t>
            </a:r>
            <a:r>
              <a:rPr sz="1800" b="1" spc="-1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on: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105" dirty="0">
                <a:latin typeface="Trebuchet MS"/>
                <a:cs typeface="Trebuchet MS"/>
              </a:rPr>
              <a:t>https://umlibguides.um.edu.my/researchguide/scopus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10413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6718300" cy="4622800"/>
          </a:xfrm>
          <a:custGeom>
            <a:avLst/>
            <a:gdLst/>
            <a:ahLst/>
            <a:cxnLst/>
            <a:rect l="l" t="t" r="r" b="b"/>
            <a:pathLst>
              <a:path w="6718300" h="4622800">
                <a:moveTo>
                  <a:pt x="6718046" y="0"/>
                </a:moveTo>
                <a:lnTo>
                  <a:pt x="0" y="0"/>
                </a:lnTo>
                <a:lnTo>
                  <a:pt x="0" y="4622546"/>
                </a:lnTo>
                <a:lnTo>
                  <a:pt x="6718046" y="4622546"/>
                </a:lnTo>
                <a:lnTo>
                  <a:pt x="6718046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1524000"/>
            <a:ext cx="6718300" cy="462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3070"/>
              </a:lnSpc>
            </a:pPr>
            <a:r>
              <a:rPr sz="2800" b="1" dirty="0">
                <a:latin typeface="Times New Roman"/>
                <a:cs typeface="Times New Roman"/>
              </a:rPr>
              <a:t>3. </a:t>
            </a:r>
            <a:r>
              <a:rPr sz="2800" b="1" spc="5" dirty="0">
                <a:latin typeface="Times New Roman"/>
                <a:cs typeface="Times New Roman"/>
              </a:rPr>
              <a:t>Google</a:t>
            </a:r>
            <a:r>
              <a:rPr sz="2800" b="1" spc="-15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Scholar</a:t>
            </a:r>
            <a:endParaRPr sz="2800" dirty="0">
              <a:latin typeface="Times New Roman"/>
              <a:cs typeface="Times New Roman"/>
            </a:endParaRPr>
          </a:p>
          <a:p>
            <a:pPr marL="314325" marR="947419" indent="-228600">
              <a:lnSpc>
                <a:spcPts val="2400"/>
              </a:lnSpc>
              <a:spcBef>
                <a:spcPts val="122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2200" spc="-85" dirty="0">
                <a:latin typeface="Trebuchet MS"/>
                <a:cs typeface="Trebuchet MS"/>
              </a:rPr>
              <a:t>Google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Scholar</a:t>
            </a:r>
            <a:r>
              <a:rPr sz="2200" spc="-32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most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popular</a:t>
            </a:r>
            <a:r>
              <a:rPr sz="2200" spc="-13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academic</a:t>
            </a:r>
            <a:r>
              <a:rPr sz="2200" spc="-45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  </a:t>
            </a:r>
            <a:r>
              <a:rPr sz="2200" spc="-110" dirty="0">
                <a:latin typeface="Trebuchet MS"/>
                <a:cs typeface="Trebuchet MS"/>
              </a:rPr>
              <a:t>engines</a:t>
            </a:r>
            <a:endParaRPr sz="2200" dirty="0">
              <a:latin typeface="Trebuchet MS"/>
              <a:cs typeface="Trebuchet MS"/>
            </a:endParaRPr>
          </a:p>
          <a:p>
            <a:pPr marL="314325" marR="375920" indent="-228600">
              <a:lnSpc>
                <a:spcPts val="2500"/>
              </a:lnSpc>
              <a:spcBef>
                <a:spcPts val="72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2200" spc="10" dirty="0">
                <a:latin typeface="Trebuchet MS"/>
                <a:cs typeface="Trebuchet MS"/>
              </a:rPr>
              <a:t>It's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power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of</a:t>
            </a:r>
            <a:r>
              <a:rPr sz="2200" spc="-28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Google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searches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applied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research  </a:t>
            </a:r>
            <a:r>
              <a:rPr sz="2200" spc="-80" dirty="0">
                <a:latin typeface="Trebuchet MS"/>
                <a:cs typeface="Trebuchet MS"/>
              </a:rPr>
              <a:t>papers </a:t>
            </a:r>
            <a:r>
              <a:rPr sz="2200" spc="-55" dirty="0">
                <a:latin typeface="Trebuchet MS"/>
                <a:cs typeface="Trebuchet MS"/>
              </a:rPr>
              <a:t>and</a:t>
            </a:r>
            <a:r>
              <a:rPr sz="2200" spc="-4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patents</a:t>
            </a:r>
            <a:endParaRPr sz="2200" dirty="0">
              <a:latin typeface="Trebuchet MS"/>
              <a:cs typeface="Trebuchet MS"/>
            </a:endParaRPr>
          </a:p>
          <a:p>
            <a:pPr marL="314325" marR="1931035" indent="-228600">
              <a:lnSpc>
                <a:spcPts val="2400"/>
              </a:lnSpc>
              <a:spcBef>
                <a:spcPts val="98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2200" spc="-75" dirty="0">
                <a:latin typeface="Trebuchet MS"/>
                <a:cs typeface="Trebuchet MS"/>
              </a:rPr>
              <a:t>Use</a:t>
            </a:r>
            <a:r>
              <a:rPr sz="2200" spc="2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keyword</a:t>
            </a:r>
            <a:r>
              <a:rPr sz="2200" spc="-29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searches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google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scholar  </a:t>
            </a:r>
            <a:r>
              <a:rPr sz="2200" spc="-140" dirty="0">
                <a:latin typeface="Trebuchet MS"/>
                <a:cs typeface="Trebuchet MS"/>
              </a:rPr>
              <a:t>(</a:t>
            </a:r>
            <a:r>
              <a:rPr sz="2200" u="sng" spc="-14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https://scholar.google.com/</a:t>
            </a:r>
            <a:r>
              <a:rPr sz="2200" spc="-140" dirty="0">
                <a:latin typeface="Trebuchet MS"/>
                <a:cs typeface="Trebuchet MS"/>
              </a:rPr>
              <a:t>)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4343400"/>
            <a:ext cx="49657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6100" y="1358900"/>
            <a:ext cx="2717800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60717" y="4258564"/>
            <a:ext cx="440182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 </a:t>
            </a:r>
            <a:r>
              <a:rPr sz="1800" spc="-95" dirty="0">
                <a:latin typeface="Trebuchet MS"/>
                <a:cs typeface="Trebuchet MS"/>
              </a:rPr>
              <a:t>approx. </a:t>
            </a:r>
            <a:r>
              <a:rPr sz="1800" spc="-30" dirty="0">
                <a:latin typeface="Trebuchet MS"/>
                <a:cs typeface="Trebuchet MS"/>
              </a:rPr>
              <a:t>389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4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304800" marR="238760" indent="-292100">
              <a:lnSpc>
                <a:spcPts val="2200"/>
              </a:lnSpc>
              <a:spcBef>
                <a:spcPts val="8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 </a:t>
            </a:r>
            <a:r>
              <a:rPr sz="1800" spc="-75" dirty="0">
                <a:latin typeface="Trebuchet MS"/>
                <a:cs typeface="Trebuchet MS"/>
              </a:rPr>
              <a:t>only </a:t>
            </a:r>
            <a:r>
              <a:rPr sz="1800" dirty="0">
                <a:latin typeface="Trebuchet MS"/>
                <a:cs typeface="Trebuchet MS"/>
              </a:rPr>
              <a:t>a </a:t>
            </a:r>
            <a:r>
              <a:rPr sz="1800" spc="-90" dirty="0">
                <a:latin typeface="Trebuchet MS"/>
                <a:cs typeface="Trebuchet MS"/>
              </a:rPr>
              <a:t>snippet </a:t>
            </a:r>
            <a:r>
              <a:rPr sz="1800" spc="-35" dirty="0">
                <a:latin typeface="Trebuchet MS"/>
                <a:cs typeface="Trebuchet MS"/>
              </a:rPr>
              <a:t>of</a:t>
            </a:r>
            <a:r>
              <a:rPr sz="1800" spc="-44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the </a:t>
            </a:r>
            <a:r>
              <a:rPr sz="1800" spc="-110" dirty="0">
                <a:latin typeface="Trebuchet MS"/>
                <a:cs typeface="Trebuchet MS"/>
              </a:rPr>
              <a:t>abstract </a:t>
            </a:r>
            <a:r>
              <a:rPr sz="1800" spc="-114" dirty="0">
                <a:latin typeface="Trebuchet MS"/>
                <a:cs typeface="Trebuchet MS"/>
              </a:rPr>
              <a:t>is  available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2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08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08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text: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marR="5080" indent="-292100">
              <a:lnSpc>
                <a:spcPct val="101899"/>
              </a:lnSpc>
              <a:spcBef>
                <a:spcPts val="9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APA,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MLA,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Chicago,Harvard,  </a:t>
            </a:r>
            <a:r>
              <a:rPr sz="1800" spc="-125" dirty="0">
                <a:latin typeface="Trebuchet MS"/>
                <a:cs typeface="Trebuchet MS"/>
              </a:rPr>
              <a:t>Vancouver, </a:t>
            </a:r>
            <a:r>
              <a:rPr sz="1800" spc="-85" dirty="0">
                <a:latin typeface="Trebuchet MS"/>
                <a:cs typeface="Trebuchet MS"/>
              </a:rPr>
              <a:t>EndNote,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BibTeX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7297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/>
              <a:t>Search</a:t>
            </a:r>
            <a:r>
              <a:rPr sz="4400" spc="-484" dirty="0"/>
              <a:t> </a:t>
            </a:r>
            <a:r>
              <a:rPr sz="4400" spc="-229" dirty="0"/>
              <a:t>Tips</a:t>
            </a:r>
            <a:r>
              <a:rPr sz="4400" spc="-840" dirty="0"/>
              <a:t> </a:t>
            </a:r>
            <a:r>
              <a:rPr sz="4400" spc="-245" dirty="0"/>
              <a:t>Using</a:t>
            </a:r>
            <a:r>
              <a:rPr sz="4400" spc="-680" dirty="0"/>
              <a:t> </a:t>
            </a:r>
            <a:r>
              <a:rPr sz="4400" spc="-275" dirty="0"/>
              <a:t>Google</a:t>
            </a:r>
            <a:r>
              <a:rPr sz="4400" spc="-495" dirty="0"/>
              <a:t> </a:t>
            </a:r>
            <a:r>
              <a:rPr sz="4400" spc="-285" dirty="0"/>
              <a:t>Scholar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828800"/>
            <a:ext cx="7289800" cy="3517900"/>
          </a:xfrm>
          <a:custGeom>
            <a:avLst/>
            <a:gdLst/>
            <a:ahLst/>
            <a:cxnLst/>
            <a:rect l="l" t="t" r="r" b="b"/>
            <a:pathLst>
              <a:path w="7289800" h="3517900">
                <a:moveTo>
                  <a:pt x="7289800" y="0"/>
                </a:moveTo>
                <a:lnTo>
                  <a:pt x="0" y="0"/>
                </a:lnTo>
                <a:lnTo>
                  <a:pt x="0" y="3517391"/>
                </a:lnTo>
                <a:lnTo>
                  <a:pt x="7289800" y="3517391"/>
                </a:lnTo>
                <a:lnTo>
                  <a:pt x="7289800" y="0"/>
                </a:lnTo>
                <a:close/>
              </a:path>
            </a:pathLst>
          </a:custGeom>
          <a:solidFill>
            <a:srgbClr val="FFEF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655406"/>
            <a:ext cx="6833870" cy="350774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Finding </a:t>
            </a:r>
            <a:r>
              <a:rPr sz="2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recent</a:t>
            </a:r>
            <a:r>
              <a:rPr sz="28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papers</a:t>
            </a:r>
            <a:endParaRPr sz="2800">
              <a:latin typeface="Times New Roman"/>
              <a:cs typeface="Times New Roman"/>
            </a:endParaRPr>
          </a:p>
          <a:p>
            <a:pPr marL="241300" marR="46355" indent="-228600">
              <a:lnSpc>
                <a:spcPts val="2600"/>
              </a:lnSpc>
              <a:spcBef>
                <a:spcPts val="11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45" dirty="0">
                <a:latin typeface="Trebuchet MS"/>
                <a:cs typeface="Trebuchet MS"/>
              </a:rPr>
              <a:t>Your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search</a:t>
            </a:r>
            <a:r>
              <a:rPr sz="2400" spc="-33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results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are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normally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sorted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by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relevance</a:t>
            </a:r>
            <a:r>
              <a:rPr sz="2400" spc="-20" dirty="0">
                <a:latin typeface="Trebuchet MS"/>
                <a:cs typeface="Trebuchet MS"/>
              </a:rPr>
              <a:t>,  </a:t>
            </a:r>
            <a:r>
              <a:rPr sz="2400" spc="-70" dirty="0">
                <a:latin typeface="Trebuchet MS"/>
                <a:cs typeface="Trebuchet MS"/>
              </a:rPr>
              <a:t>not by</a:t>
            </a:r>
            <a:r>
              <a:rPr sz="2400" spc="-42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date</a:t>
            </a:r>
            <a:endParaRPr sz="24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6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0" dirty="0">
                <a:latin typeface="Trebuchet MS"/>
                <a:cs typeface="Trebuchet MS"/>
              </a:rPr>
              <a:t>To</a:t>
            </a:r>
            <a:r>
              <a:rPr sz="2400" spc="-51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find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newer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articles,</a:t>
            </a:r>
            <a:r>
              <a:rPr sz="2400" spc="-40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try</a:t>
            </a:r>
            <a:r>
              <a:rPr sz="2400" spc="-50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the</a:t>
            </a:r>
            <a:r>
              <a:rPr sz="2400" spc="-434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following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options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in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the  </a:t>
            </a:r>
            <a:r>
              <a:rPr sz="2400" spc="-155" dirty="0">
                <a:latin typeface="Trebuchet MS"/>
                <a:cs typeface="Trebuchet MS"/>
              </a:rPr>
              <a:t>left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sidebar:</a:t>
            </a:r>
            <a:endParaRPr sz="2400">
              <a:latin typeface="Trebuchet MS"/>
              <a:cs typeface="Trebuchet MS"/>
            </a:endParaRPr>
          </a:p>
          <a:p>
            <a:pPr marL="698500" marR="485140" lvl="1" indent="-228600">
              <a:lnSpc>
                <a:spcPts val="260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95" dirty="0">
                <a:latin typeface="Trebuchet MS"/>
                <a:cs typeface="Trebuchet MS"/>
              </a:rPr>
              <a:t>click</a:t>
            </a:r>
            <a:r>
              <a:rPr sz="2200" spc="-37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"</a:t>
            </a:r>
            <a:r>
              <a:rPr sz="2200" b="1" spc="-10" dirty="0">
                <a:latin typeface="Times New Roman"/>
                <a:cs typeface="Times New Roman"/>
              </a:rPr>
              <a:t>Since</a:t>
            </a:r>
            <a:r>
              <a:rPr sz="2200" b="1" spc="7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Year</a:t>
            </a:r>
            <a:r>
              <a:rPr sz="2200" spc="-10" dirty="0">
                <a:latin typeface="Trebuchet MS"/>
                <a:cs typeface="Trebuchet MS"/>
              </a:rPr>
              <a:t>"to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show</a:t>
            </a:r>
            <a:r>
              <a:rPr sz="2200" spc="-30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only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recently</a:t>
            </a:r>
            <a:r>
              <a:rPr sz="2200" spc="-35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published  </a:t>
            </a:r>
            <a:r>
              <a:rPr sz="2200" spc="-85" dirty="0">
                <a:latin typeface="Trebuchet MS"/>
                <a:cs typeface="Trebuchet MS"/>
              </a:rPr>
              <a:t>papers,</a:t>
            </a:r>
            <a:r>
              <a:rPr sz="2200" spc="-38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sorted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by</a:t>
            </a:r>
            <a:r>
              <a:rPr sz="2200" spc="-35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relevance</a:t>
            </a:r>
            <a:endParaRPr sz="2200">
              <a:latin typeface="Trebuchet MS"/>
              <a:cs typeface="Trebuchet MS"/>
            </a:endParaRPr>
          </a:p>
          <a:p>
            <a:pPr marL="698500" marR="1487170" lvl="1" indent="-228600">
              <a:lnSpc>
                <a:spcPts val="25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latin typeface="Trebuchet MS"/>
                <a:cs typeface="Trebuchet MS"/>
              </a:rPr>
              <a:t>click"</a:t>
            </a:r>
            <a:r>
              <a:rPr sz="2200" b="1" spc="-30" dirty="0">
                <a:latin typeface="Times New Roman"/>
                <a:cs typeface="Times New Roman"/>
              </a:rPr>
              <a:t>Sort</a:t>
            </a:r>
            <a:r>
              <a:rPr sz="2200" b="1" spc="204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by</a:t>
            </a:r>
            <a:r>
              <a:rPr sz="2200" b="1" spc="-6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date</a:t>
            </a:r>
            <a:r>
              <a:rPr sz="2200" spc="-10" dirty="0">
                <a:latin typeface="Trebuchet MS"/>
                <a:cs typeface="Trebuchet MS"/>
              </a:rPr>
              <a:t>"</a:t>
            </a:r>
            <a:r>
              <a:rPr sz="2200" spc="1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35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show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just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new  </a:t>
            </a:r>
            <a:r>
              <a:rPr sz="2200" spc="-95" dirty="0">
                <a:latin typeface="Trebuchet MS"/>
                <a:cs typeface="Trebuchet MS"/>
              </a:rPr>
              <a:t>additions, </a:t>
            </a:r>
            <a:r>
              <a:rPr sz="2200" spc="-70" dirty="0">
                <a:latin typeface="Trebuchet MS"/>
                <a:cs typeface="Trebuchet MS"/>
              </a:rPr>
              <a:t>sorted </a:t>
            </a:r>
            <a:r>
              <a:rPr sz="2200" spc="-65" dirty="0">
                <a:latin typeface="Trebuchet MS"/>
                <a:cs typeface="Trebuchet MS"/>
              </a:rPr>
              <a:t>by</a:t>
            </a:r>
            <a:r>
              <a:rPr sz="2200" spc="-53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date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5700" y="635000"/>
            <a:ext cx="2730500" cy="5473700"/>
            <a:chOff x="8775700" y="635000"/>
            <a:chExt cx="2730500" cy="5473700"/>
          </a:xfrm>
        </p:grpSpPr>
        <p:sp>
          <p:nvSpPr>
            <p:cNvPr id="6" name="object 6"/>
            <p:cNvSpPr/>
            <p:nvPr/>
          </p:nvSpPr>
          <p:spPr>
            <a:xfrm>
              <a:off x="8775700" y="635000"/>
              <a:ext cx="2730500" cy="547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37650" y="2393950"/>
              <a:ext cx="2222500" cy="1612900"/>
            </a:xfrm>
            <a:custGeom>
              <a:avLst/>
              <a:gdLst/>
              <a:ahLst/>
              <a:cxnLst/>
              <a:rect l="l" t="t" r="r" b="b"/>
              <a:pathLst>
                <a:path w="2222500" h="1612900">
                  <a:moveTo>
                    <a:pt x="0" y="165529"/>
                  </a:moveTo>
                  <a:lnTo>
                    <a:pt x="29897" y="119077"/>
                  </a:lnTo>
                  <a:lnTo>
                    <a:pt x="80436" y="90823"/>
                  </a:lnTo>
                  <a:lnTo>
                    <a:pt x="152533" y="65390"/>
                  </a:lnTo>
                  <a:lnTo>
                    <a:pt x="195883" y="53904"/>
                  </a:lnTo>
                  <a:lnTo>
                    <a:pt x="243680" y="43333"/>
                  </a:lnTo>
                  <a:lnTo>
                    <a:pt x="295613" y="33744"/>
                  </a:lnTo>
                  <a:lnTo>
                    <a:pt x="351368" y="25209"/>
                  </a:lnTo>
                  <a:lnTo>
                    <a:pt x="410632" y="17795"/>
                  </a:lnTo>
                  <a:lnTo>
                    <a:pt x="473089" y="11574"/>
                  </a:lnTo>
                  <a:lnTo>
                    <a:pt x="538427" y="6614"/>
                  </a:lnTo>
                  <a:lnTo>
                    <a:pt x="606332" y="2986"/>
                  </a:lnTo>
                  <a:lnTo>
                    <a:pt x="676491" y="757"/>
                  </a:lnTo>
                  <a:lnTo>
                    <a:pt x="748592" y="0"/>
                  </a:lnTo>
                  <a:lnTo>
                    <a:pt x="820690" y="757"/>
                  </a:lnTo>
                  <a:lnTo>
                    <a:pt x="890850" y="2986"/>
                  </a:lnTo>
                  <a:lnTo>
                    <a:pt x="958755" y="6614"/>
                  </a:lnTo>
                  <a:lnTo>
                    <a:pt x="1024090" y="11574"/>
                  </a:lnTo>
                  <a:lnTo>
                    <a:pt x="1086550" y="17795"/>
                  </a:lnTo>
                  <a:lnTo>
                    <a:pt x="1145810" y="25209"/>
                  </a:lnTo>
                  <a:lnTo>
                    <a:pt x="1201570" y="33744"/>
                  </a:lnTo>
                  <a:lnTo>
                    <a:pt x="1253500" y="43333"/>
                  </a:lnTo>
                  <a:lnTo>
                    <a:pt x="1301300" y="53904"/>
                  </a:lnTo>
                  <a:lnTo>
                    <a:pt x="1344650" y="65390"/>
                  </a:lnTo>
                  <a:lnTo>
                    <a:pt x="1383240" y="77719"/>
                  </a:lnTo>
                  <a:lnTo>
                    <a:pt x="1444870" y="104633"/>
                  </a:lnTo>
                  <a:lnTo>
                    <a:pt x="1483680" y="134088"/>
                  </a:lnTo>
                  <a:lnTo>
                    <a:pt x="1497180" y="165529"/>
                  </a:lnTo>
                  <a:lnTo>
                    <a:pt x="1493760" y="181463"/>
                  </a:lnTo>
                  <a:lnTo>
                    <a:pt x="1467280" y="211981"/>
                  </a:lnTo>
                  <a:lnTo>
                    <a:pt x="1416750" y="240235"/>
                  </a:lnTo>
                  <a:lnTo>
                    <a:pt x="1344650" y="265668"/>
                  </a:lnTo>
                  <a:lnTo>
                    <a:pt x="1301300" y="277153"/>
                  </a:lnTo>
                  <a:lnTo>
                    <a:pt x="1253500" y="287725"/>
                  </a:lnTo>
                  <a:lnTo>
                    <a:pt x="1201570" y="297314"/>
                  </a:lnTo>
                  <a:lnTo>
                    <a:pt x="1145810" y="305848"/>
                  </a:lnTo>
                  <a:lnTo>
                    <a:pt x="1086550" y="313262"/>
                  </a:lnTo>
                  <a:lnTo>
                    <a:pt x="1024090" y="319483"/>
                  </a:lnTo>
                  <a:lnTo>
                    <a:pt x="958755" y="324444"/>
                  </a:lnTo>
                  <a:lnTo>
                    <a:pt x="890850" y="328072"/>
                  </a:lnTo>
                  <a:lnTo>
                    <a:pt x="820690" y="330301"/>
                  </a:lnTo>
                  <a:lnTo>
                    <a:pt x="748592" y="331059"/>
                  </a:lnTo>
                  <a:lnTo>
                    <a:pt x="676491" y="330301"/>
                  </a:lnTo>
                  <a:lnTo>
                    <a:pt x="606332" y="328072"/>
                  </a:lnTo>
                  <a:lnTo>
                    <a:pt x="538427" y="324444"/>
                  </a:lnTo>
                  <a:lnTo>
                    <a:pt x="473089" y="319483"/>
                  </a:lnTo>
                  <a:lnTo>
                    <a:pt x="410632" y="313262"/>
                  </a:lnTo>
                  <a:lnTo>
                    <a:pt x="351368" y="305848"/>
                  </a:lnTo>
                  <a:lnTo>
                    <a:pt x="295613" y="297314"/>
                  </a:lnTo>
                  <a:lnTo>
                    <a:pt x="243680" y="287725"/>
                  </a:lnTo>
                  <a:lnTo>
                    <a:pt x="195883" y="277153"/>
                  </a:lnTo>
                  <a:lnTo>
                    <a:pt x="152533" y="265668"/>
                  </a:lnTo>
                  <a:lnTo>
                    <a:pt x="113946" y="253338"/>
                  </a:lnTo>
                  <a:lnTo>
                    <a:pt x="52314" y="226425"/>
                  </a:lnTo>
                  <a:lnTo>
                    <a:pt x="13496" y="196970"/>
                  </a:lnTo>
                  <a:lnTo>
                    <a:pt x="0" y="165529"/>
                  </a:lnTo>
                  <a:close/>
                </a:path>
                <a:path w="2222500" h="1612900">
                  <a:moveTo>
                    <a:pt x="152618" y="1343980"/>
                  </a:moveTo>
                  <a:lnTo>
                    <a:pt x="173642" y="1289810"/>
                  </a:lnTo>
                  <a:lnTo>
                    <a:pt x="209734" y="1255690"/>
                  </a:lnTo>
                  <a:lnTo>
                    <a:pt x="262048" y="1223550"/>
                  </a:lnTo>
                  <a:lnTo>
                    <a:pt x="329350" y="1193690"/>
                  </a:lnTo>
                  <a:lnTo>
                    <a:pt x="368236" y="1179730"/>
                  </a:lnTo>
                  <a:lnTo>
                    <a:pt x="410406" y="1166460"/>
                  </a:lnTo>
                  <a:lnTo>
                    <a:pt x="455707" y="1153910"/>
                  </a:lnTo>
                  <a:lnTo>
                    <a:pt x="503985" y="1142150"/>
                  </a:lnTo>
                  <a:lnTo>
                    <a:pt x="555084" y="1131190"/>
                  </a:lnTo>
                  <a:lnTo>
                    <a:pt x="608851" y="1121090"/>
                  </a:lnTo>
                  <a:lnTo>
                    <a:pt x="665132" y="1111880"/>
                  </a:lnTo>
                  <a:lnTo>
                    <a:pt x="723772" y="1103610"/>
                  </a:lnTo>
                  <a:lnTo>
                    <a:pt x="784617" y="1096310"/>
                  </a:lnTo>
                  <a:lnTo>
                    <a:pt x="847513" y="1090020"/>
                  </a:lnTo>
                  <a:lnTo>
                    <a:pt x="912307" y="1084790"/>
                  </a:lnTo>
                  <a:lnTo>
                    <a:pt x="978843" y="1080640"/>
                  </a:lnTo>
                  <a:lnTo>
                    <a:pt x="1046970" y="1077640"/>
                  </a:lnTo>
                  <a:lnTo>
                    <a:pt x="1116530" y="1075800"/>
                  </a:lnTo>
                  <a:lnTo>
                    <a:pt x="1187370" y="1075180"/>
                  </a:lnTo>
                  <a:lnTo>
                    <a:pt x="1258210" y="1075800"/>
                  </a:lnTo>
                  <a:lnTo>
                    <a:pt x="1327770" y="1077640"/>
                  </a:lnTo>
                  <a:lnTo>
                    <a:pt x="1395890" y="1080640"/>
                  </a:lnTo>
                  <a:lnTo>
                    <a:pt x="1462430" y="1084790"/>
                  </a:lnTo>
                  <a:lnTo>
                    <a:pt x="1527220" y="1090020"/>
                  </a:lnTo>
                  <a:lnTo>
                    <a:pt x="1590120" y="1096310"/>
                  </a:lnTo>
                  <a:lnTo>
                    <a:pt x="1650960" y="1103610"/>
                  </a:lnTo>
                  <a:lnTo>
                    <a:pt x="1709600" y="1111880"/>
                  </a:lnTo>
                  <a:lnTo>
                    <a:pt x="1765881" y="1121090"/>
                  </a:lnTo>
                  <a:lnTo>
                    <a:pt x="1819651" y="1131190"/>
                  </a:lnTo>
                  <a:lnTo>
                    <a:pt x="1870751" y="1142150"/>
                  </a:lnTo>
                  <a:lnTo>
                    <a:pt x="1919031" y="1153910"/>
                  </a:lnTo>
                  <a:lnTo>
                    <a:pt x="1964331" y="1166460"/>
                  </a:lnTo>
                  <a:lnTo>
                    <a:pt x="2006501" y="1179730"/>
                  </a:lnTo>
                  <a:lnTo>
                    <a:pt x="2045391" y="1193690"/>
                  </a:lnTo>
                  <a:lnTo>
                    <a:pt x="2080831" y="1208320"/>
                  </a:lnTo>
                  <a:lnTo>
                    <a:pt x="2140791" y="1239350"/>
                  </a:lnTo>
                  <a:lnTo>
                    <a:pt x="2185151" y="1272520"/>
                  </a:lnTo>
                  <a:lnTo>
                    <a:pt x="2212671" y="1307510"/>
                  </a:lnTo>
                  <a:lnTo>
                    <a:pt x="2222121" y="1343980"/>
                  </a:lnTo>
                  <a:lnTo>
                    <a:pt x="2219731" y="1362380"/>
                  </a:lnTo>
                  <a:lnTo>
                    <a:pt x="2201091" y="1398150"/>
                  </a:lnTo>
                  <a:lnTo>
                    <a:pt x="2165001" y="1432260"/>
                  </a:lnTo>
                  <a:lnTo>
                    <a:pt x="2112691" y="1464410"/>
                  </a:lnTo>
                  <a:lnTo>
                    <a:pt x="2045391" y="1494260"/>
                  </a:lnTo>
                  <a:lnTo>
                    <a:pt x="2006501" y="1508230"/>
                  </a:lnTo>
                  <a:lnTo>
                    <a:pt x="1964331" y="1521500"/>
                  </a:lnTo>
                  <a:lnTo>
                    <a:pt x="1919031" y="1534040"/>
                  </a:lnTo>
                  <a:lnTo>
                    <a:pt x="1870751" y="1545810"/>
                  </a:lnTo>
                  <a:lnTo>
                    <a:pt x="1819651" y="1556770"/>
                  </a:lnTo>
                  <a:lnTo>
                    <a:pt x="1765881" y="1566870"/>
                  </a:lnTo>
                  <a:lnTo>
                    <a:pt x="1709600" y="1576070"/>
                  </a:lnTo>
                  <a:lnTo>
                    <a:pt x="1650960" y="1584350"/>
                  </a:lnTo>
                  <a:lnTo>
                    <a:pt x="1590120" y="1591650"/>
                  </a:lnTo>
                  <a:lnTo>
                    <a:pt x="1527220" y="1597940"/>
                  </a:lnTo>
                  <a:lnTo>
                    <a:pt x="1462430" y="1603170"/>
                  </a:lnTo>
                  <a:lnTo>
                    <a:pt x="1395890" y="1607310"/>
                  </a:lnTo>
                  <a:lnTo>
                    <a:pt x="1327770" y="1610320"/>
                  </a:lnTo>
                  <a:lnTo>
                    <a:pt x="1258210" y="1612150"/>
                  </a:lnTo>
                  <a:lnTo>
                    <a:pt x="1187370" y="1612780"/>
                  </a:lnTo>
                  <a:lnTo>
                    <a:pt x="1116530" y="1612150"/>
                  </a:lnTo>
                  <a:lnTo>
                    <a:pt x="1046970" y="1610320"/>
                  </a:lnTo>
                  <a:lnTo>
                    <a:pt x="978843" y="1607310"/>
                  </a:lnTo>
                  <a:lnTo>
                    <a:pt x="912307" y="1603170"/>
                  </a:lnTo>
                  <a:lnTo>
                    <a:pt x="847513" y="1597940"/>
                  </a:lnTo>
                  <a:lnTo>
                    <a:pt x="784617" y="1591650"/>
                  </a:lnTo>
                  <a:lnTo>
                    <a:pt x="723772" y="1584350"/>
                  </a:lnTo>
                  <a:lnTo>
                    <a:pt x="665132" y="1576070"/>
                  </a:lnTo>
                  <a:lnTo>
                    <a:pt x="608851" y="1566870"/>
                  </a:lnTo>
                  <a:lnTo>
                    <a:pt x="555084" y="1556770"/>
                  </a:lnTo>
                  <a:lnTo>
                    <a:pt x="503985" y="1545810"/>
                  </a:lnTo>
                  <a:lnTo>
                    <a:pt x="455707" y="1534040"/>
                  </a:lnTo>
                  <a:lnTo>
                    <a:pt x="410406" y="1521500"/>
                  </a:lnTo>
                  <a:lnTo>
                    <a:pt x="368236" y="1508230"/>
                  </a:lnTo>
                  <a:lnTo>
                    <a:pt x="329350" y="1494260"/>
                  </a:lnTo>
                  <a:lnTo>
                    <a:pt x="293902" y="1479640"/>
                  </a:lnTo>
                  <a:lnTo>
                    <a:pt x="233940" y="1448600"/>
                  </a:lnTo>
                  <a:lnTo>
                    <a:pt x="189583" y="1415430"/>
                  </a:lnTo>
                  <a:lnTo>
                    <a:pt x="162064" y="1380450"/>
                  </a:lnTo>
                  <a:lnTo>
                    <a:pt x="152618" y="134398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7297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/>
              <a:t>Search</a:t>
            </a:r>
            <a:r>
              <a:rPr sz="4400" spc="-484" dirty="0"/>
              <a:t> </a:t>
            </a:r>
            <a:r>
              <a:rPr sz="4400" spc="-229" dirty="0"/>
              <a:t>Tips</a:t>
            </a:r>
            <a:r>
              <a:rPr sz="4400" spc="-840" dirty="0"/>
              <a:t> </a:t>
            </a:r>
            <a:r>
              <a:rPr sz="4400" spc="-245" dirty="0"/>
              <a:t>Using</a:t>
            </a:r>
            <a:r>
              <a:rPr sz="4400" spc="-680" dirty="0"/>
              <a:t> </a:t>
            </a:r>
            <a:r>
              <a:rPr sz="4400" spc="-275" dirty="0"/>
              <a:t>Google</a:t>
            </a:r>
            <a:r>
              <a:rPr sz="4400" spc="-495" dirty="0"/>
              <a:t> </a:t>
            </a:r>
            <a:r>
              <a:rPr sz="4400" spc="-285" dirty="0"/>
              <a:t>Scholar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38200" y="1828800"/>
            <a:ext cx="7416800" cy="292100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2880"/>
              </a:lnSpc>
              <a:tabLst>
                <a:tab pos="774065" algn="l"/>
              </a:tabLst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	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technical words </a:t>
            </a:r>
            <a:r>
              <a:rPr sz="28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 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secondary</a:t>
            </a:r>
            <a:r>
              <a:rPr sz="28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ts val="3180"/>
              </a:lnSpc>
              <a:tabLst>
                <a:tab pos="774065" algn="l"/>
              </a:tabLst>
            </a:pPr>
            <a:r>
              <a:rPr sz="2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tertiary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 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28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better</a:t>
            </a:r>
            <a:r>
              <a:rPr sz="28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search</a:t>
            </a:r>
            <a:endParaRPr sz="2800">
              <a:latin typeface="Times New Roman"/>
              <a:cs typeface="Times New Roman"/>
            </a:endParaRPr>
          </a:p>
          <a:p>
            <a:pPr marL="317500" marR="70485" indent="-228600" algn="just">
              <a:lnSpc>
                <a:spcPts val="2600"/>
              </a:lnSpc>
              <a:spcBef>
                <a:spcPts val="1060"/>
              </a:spcBef>
              <a:buFont typeface="Arial"/>
              <a:buChar char="•"/>
              <a:tabLst>
                <a:tab pos="317500" algn="l"/>
              </a:tabLst>
            </a:pPr>
            <a:r>
              <a:rPr sz="2400" spc="-35" dirty="0">
                <a:latin typeface="Trebuchet MS"/>
                <a:cs typeface="Trebuchet MS"/>
              </a:rPr>
              <a:t>If </a:t>
            </a:r>
            <a:r>
              <a:rPr sz="2400" spc="-70" dirty="0">
                <a:latin typeface="Trebuchet MS"/>
                <a:cs typeface="Trebuchet MS"/>
              </a:rPr>
              <a:t>you're </a:t>
            </a:r>
            <a:r>
              <a:rPr sz="2400" spc="-75" dirty="0">
                <a:latin typeface="Trebuchet MS"/>
                <a:cs typeface="Trebuchet MS"/>
              </a:rPr>
              <a:t>new </a:t>
            </a:r>
            <a:r>
              <a:rPr sz="2400" spc="-30" dirty="0">
                <a:latin typeface="Trebuchet MS"/>
                <a:cs typeface="Trebuchet MS"/>
              </a:rPr>
              <a:t>to </a:t>
            </a:r>
            <a:r>
              <a:rPr sz="2400" spc="-60" dirty="0">
                <a:latin typeface="Trebuchet MS"/>
                <a:cs typeface="Trebuchet MS"/>
              </a:rPr>
              <a:t>the </a:t>
            </a:r>
            <a:r>
              <a:rPr sz="2400" spc="-150" dirty="0">
                <a:latin typeface="Trebuchet MS"/>
                <a:cs typeface="Trebuchet MS"/>
              </a:rPr>
              <a:t>subject, </a:t>
            </a:r>
            <a:r>
              <a:rPr sz="2400" spc="-80" dirty="0">
                <a:latin typeface="Trebuchet MS"/>
                <a:cs typeface="Trebuchet MS"/>
              </a:rPr>
              <a:t>pick </a:t>
            </a:r>
            <a:r>
              <a:rPr sz="2400" spc="-60" dirty="0">
                <a:latin typeface="Trebuchet MS"/>
                <a:cs typeface="Trebuchet MS"/>
              </a:rPr>
              <a:t>up the </a:t>
            </a:r>
            <a:r>
              <a:rPr sz="2400" spc="-95" dirty="0">
                <a:latin typeface="Trebuchet MS"/>
                <a:cs typeface="Trebuchet MS"/>
              </a:rPr>
              <a:t>terminology  </a:t>
            </a:r>
            <a:r>
              <a:rPr sz="2400" spc="-80" dirty="0">
                <a:latin typeface="Trebuchet MS"/>
                <a:cs typeface="Trebuchet MS"/>
              </a:rPr>
              <a:t>from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secondary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sources </a:t>
            </a:r>
            <a:r>
              <a:rPr sz="2400" spc="-45" dirty="0">
                <a:solidFill>
                  <a:srgbClr val="C00000"/>
                </a:solidFill>
                <a:latin typeface="Trebuchet MS"/>
                <a:cs typeface="Trebuchet MS"/>
              </a:rPr>
              <a:t>or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tertiary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sources</a:t>
            </a:r>
            <a:r>
              <a:rPr sz="2400" spc="5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e.g.  </a:t>
            </a:r>
            <a:r>
              <a:rPr sz="2400" spc="-105" dirty="0">
                <a:latin typeface="Trebuchet MS"/>
                <a:cs typeface="Trebuchet MS"/>
              </a:rPr>
              <a:t>Wikipedia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article</a:t>
            </a:r>
            <a:endParaRPr sz="2400">
              <a:latin typeface="Trebuchet MS"/>
              <a:cs typeface="Trebuchet MS"/>
            </a:endParaRPr>
          </a:p>
          <a:p>
            <a:pPr marL="317500" marR="53975" indent="-228600" algn="just">
              <a:lnSpc>
                <a:spcPts val="2600"/>
              </a:lnSpc>
              <a:spcBef>
                <a:spcPts val="1000"/>
              </a:spcBef>
              <a:buFont typeface="Arial"/>
              <a:buChar char="•"/>
              <a:tabLst>
                <a:tab pos="317500" algn="l"/>
              </a:tabLst>
            </a:pPr>
            <a:r>
              <a:rPr sz="2400" spc="-145" dirty="0">
                <a:latin typeface="Trebuchet MS"/>
                <a:cs typeface="Trebuchet MS"/>
              </a:rPr>
              <a:t>E.g. </a:t>
            </a:r>
            <a:r>
              <a:rPr sz="2400" spc="-60" dirty="0">
                <a:latin typeface="Trebuchet MS"/>
                <a:cs typeface="Trebuchet MS"/>
              </a:rPr>
              <a:t>for </a:t>
            </a:r>
            <a:r>
              <a:rPr sz="2400" spc="-95" dirty="0">
                <a:latin typeface="Trebuchet MS"/>
                <a:cs typeface="Trebuchet MS"/>
              </a:rPr>
              <a:t>“flower </a:t>
            </a:r>
            <a:r>
              <a:rPr sz="2400" spc="-80" dirty="0">
                <a:latin typeface="Trebuchet MS"/>
                <a:cs typeface="Trebuchet MS"/>
              </a:rPr>
              <a:t>colour" might </a:t>
            </a:r>
            <a:r>
              <a:rPr sz="2400" spc="-85" dirty="0">
                <a:latin typeface="Trebuchet MS"/>
                <a:cs typeface="Trebuchet MS"/>
              </a:rPr>
              <a:t>suggest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75" dirty="0">
                <a:latin typeface="Trebuchet MS"/>
                <a:cs typeface="Trebuchet MS"/>
              </a:rPr>
              <a:t>Scholar </a:t>
            </a:r>
            <a:r>
              <a:rPr sz="2400" spc="-80" dirty="0">
                <a:latin typeface="Trebuchet MS"/>
                <a:cs typeface="Trebuchet MS"/>
              </a:rPr>
              <a:t>search  </a:t>
            </a:r>
            <a:r>
              <a:rPr sz="2400" spc="-60" dirty="0">
                <a:latin typeface="Trebuchet MS"/>
                <a:cs typeface="Trebuchet MS"/>
              </a:rPr>
              <a:t>for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“pigment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synthesis“</a:t>
            </a:r>
            <a:r>
              <a:rPr sz="2400" spc="-3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or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“anthocyaninbiosynthesis”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75700" y="635000"/>
            <a:ext cx="2730500" cy="5473700"/>
            <a:chOff x="8775700" y="635000"/>
            <a:chExt cx="2730500" cy="5473700"/>
          </a:xfrm>
        </p:grpSpPr>
        <p:sp>
          <p:nvSpPr>
            <p:cNvPr id="5" name="object 5"/>
            <p:cNvSpPr/>
            <p:nvPr/>
          </p:nvSpPr>
          <p:spPr>
            <a:xfrm>
              <a:off x="8775700" y="635000"/>
              <a:ext cx="2730500" cy="547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37650" y="2393950"/>
              <a:ext cx="2222500" cy="1612900"/>
            </a:xfrm>
            <a:custGeom>
              <a:avLst/>
              <a:gdLst/>
              <a:ahLst/>
              <a:cxnLst/>
              <a:rect l="l" t="t" r="r" b="b"/>
              <a:pathLst>
                <a:path w="2222500" h="1612900">
                  <a:moveTo>
                    <a:pt x="0" y="165529"/>
                  </a:moveTo>
                  <a:lnTo>
                    <a:pt x="29897" y="119077"/>
                  </a:lnTo>
                  <a:lnTo>
                    <a:pt x="80436" y="90823"/>
                  </a:lnTo>
                  <a:lnTo>
                    <a:pt x="152533" y="65390"/>
                  </a:lnTo>
                  <a:lnTo>
                    <a:pt x="195883" y="53904"/>
                  </a:lnTo>
                  <a:lnTo>
                    <a:pt x="243680" y="43333"/>
                  </a:lnTo>
                  <a:lnTo>
                    <a:pt x="295613" y="33744"/>
                  </a:lnTo>
                  <a:lnTo>
                    <a:pt x="351368" y="25209"/>
                  </a:lnTo>
                  <a:lnTo>
                    <a:pt x="410632" y="17795"/>
                  </a:lnTo>
                  <a:lnTo>
                    <a:pt x="473089" y="11574"/>
                  </a:lnTo>
                  <a:lnTo>
                    <a:pt x="538427" y="6614"/>
                  </a:lnTo>
                  <a:lnTo>
                    <a:pt x="606332" y="2986"/>
                  </a:lnTo>
                  <a:lnTo>
                    <a:pt x="676491" y="757"/>
                  </a:lnTo>
                  <a:lnTo>
                    <a:pt x="748592" y="0"/>
                  </a:lnTo>
                  <a:lnTo>
                    <a:pt x="820690" y="757"/>
                  </a:lnTo>
                  <a:lnTo>
                    <a:pt x="890850" y="2986"/>
                  </a:lnTo>
                  <a:lnTo>
                    <a:pt x="958755" y="6614"/>
                  </a:lnTo>
                  <a:lnTo>
                    <a:pt x="1024090" y="11574"/>
                  </a:lnTo>
                  <a:lnTo>
                    <a:pt x="1086550" y="17795"/>
                  </a:lnTo>
                  <a:lnTo>
                    <a:pt x="1145810" y="25209"/>
                  </a:lnTo>
                  <a:lnTo>
                    <a:pt x="1201570" y="33744"/>
                  </a:lnTo>
                  <a:lnTo>
                    <a:pt x="1253500" y="43333"/>
                  </a:lnTo>
                  <a:lnTo>
                    <a:pt x="1301300" y="53904"/>
                  </a:lnTo>
                  <a:lnTo>
                    <a:pt x="1344650" y="65390"/>
                  </a:lnTo>
                  <a:lnTo>
                    <a:pt x="1383240" y="77719"/>
                  </a:lnTo>
                  <a:lnTo>
                    <a:pt x="1444870" y="104633"/>
                  </a:lnTo>
                  <a:lnTo>
                    <a:pt x="1483680" y="134088"/>
                  </a:lnTo>
                  <a:lnTo>
                    <a:pt x="1497180" y="165529"/>
                  </a:lnTo>
                  <a:lnTo>
                    <a:pt x="1493760" y="181463"/>
                  </a:lnTo>
                  <a:lnTo>
                    <a:pt x="1467280" y="211981"/>
                  </a:lnTo>
                  <a:lnTo>
                    <a:pt x="1416750" y="240235"/>
                  </a:lnTo>
                  <a:lnTo>
                    <a:pt x="1344650" y="265668"/>
                  </a:lnTo>
                  <a:lnTo>
                    <a:pt x="1301300" y="277153"/>
                  </a:lnTo>
                  <a:lnTo>
                    <a:pt x="1253500" y="287725"/>
                  </a:lnTo>
                  <a:lnTo>
                    <a:pt x="1201570" y="297314"/>
                  </a:lnTo>
                  <a:lnTo>
                    <a:pt x="1145810" y="305848"/>
                  </a:lnTo>
                  <a:lnTo>
                    <a:pt x="1086550" y="313262"/>
                  </a:lnTo>
                  <a:lnTo>
                    <a:pt x="1024090" y="319483"/>
                  </a:lnTo>
                  <a:lnTo>
                    <a:pt x="958755" y="324444"/>
                  </a:lnTo>
                  <a:lnTo>
                    <a:pt x="890850" y="328072"/>
                  </a:lnTo>
                  <a:lnTo>
                    <a:pt x="820690" y="330301"/>
                  </a:lnTo>
                  <a:lnTo>
                    <a:pt x="748592" y="331059"/>
                  </a:lnTo>
                  <a:lnTo>
                    <a:pt x="676491" y="330301"/>
                  </a:lnTo>
                  <a:lnTo>
                    <a:pt x="606332" y="328072"/>
                  </a:lnTo>
                  <a:lnTo>
                    <a:pt x="538427" y="324444"/>
                  </a:lnTo>
                  <a:lnTo>
                    <a:pt x="473089" y="319483"/>
                  </a:lnTo>
                  <a:lnTo>
                    <a:pt x="410632" y="313262"/>
                  </a:lnTo>
                  <a:lnTo>
                    <a:pt x="351368" y="305848"/>
                  </a:lnTo>
                  <a:lnTo>
                    <a:pt x="295613" y="297314"/>
                  </a:lnTo>
                  <a:lnTo>
                    <a:pt x="243680" y="287725"/>
                  </a:lnTo>
                  <a:lnTo>
                    <a:pt x="195883" y="277153"/>
                  </a:lnTo>
                  <a:lnTo>
                    <a:pt x="152533" y="265668"/>
                  </a:lnTo>
                  <a:lnTo>
                    <a:pt x="113946" y="253338"/>
                  </a:lnTo>
                  <a:lnTo>
                    <a:pt x="52314" y="226425"/>
                  </a:lnTo>
                  <a:lnTo>
                    <a:pt x="13496" y="196970"/>
                  </a:lnTo>
                  <a:lnTo>
                    <a:pt x="0" y="165529"/>
                  </a:lnTo>
                  <a:close/>
                </a:path>
                <a:path w="2222500" h="1612900">
                  <a:moveTo>
                    <a:pt x="152618" y="1343980"/>
                  </a:moveTo>
                  <a:lnTo>
                    <a:pt x="173642" y="1289810"/>
                  </a:lnTo>
                  <a:lnTo>
                    <a:pt x="209734" y="1255690"/>
                  </a:lnTo>
                  <a:lnTo>
                    <a:pt x="262048" y="1223550"/>
                  </a:lnTo>
                  <a:lnTo>
                    <a:pt x="329350" y="1193690"/>
                  </a:lnTo>
                  <a:lnTo>
                    <a:pt x="368236" y="1179730"/>
                  </a:lnTo>
                  <a:lnTo>
                    <a:pt x="410406" y="1166460"/>
                  </a:lnTo>
                  <a:lnTo>
                    <a:pt x="455707" y="1153910"/>
                  </a:lnTo>
                  <a:lnTo>
                    <a:pt x="503985" y="1142150"/>
                  </a:lnTo>
                  <a:lnTo>
                    <a:pt x="555084" y="1131190"/>
                  </a:lnTo>
                  <a:lnTo>
                    <a:pt x="608851" y="1121090"/>
                  </a:lnTo>
                  <a:lnTo>
                    <a:pt x="665132" y="1111880"/>
                  </a:lnTo>
                  <a:lnTo>
                    <a:pt x="723772" y="1103610"/>
                  </a:lnTo>
                  <a:lnTo>
                    <a:pt x="784617" y="1096310"/>
                  </a:lnTo>
                  <a:lnTo>
                    <a:pt x="847513" y="1090020"/>
                  </a:lnTo>
                  <a:lnTo>
                    <a:pt x="912307" y="1084790"/>
                  </a:lnTo>
                  <a:lnTo>
                    <a:pt x="978843" y="1080640"/>
                  </a:lnTo>
                  <a:lnTo>
                    <a:pt x="1046970" y="1077640"/>
                  </a:lnTo>
                  <a:lnTo>
                    <a:pt x="1116530" y="1075800"/>
                  </a:lnTo>
                  <a:lnTo>
                    <a:pt x="1187370" y="1075180"/>
                  </a:lnTo>
                  <a:lnTo>
                    <a:pt x="1258210" y="1075800"/>
                  </a:lnTo>
                  <a:lnTo>
                    <a:pt x="1327770" y="1077640"/>
                  </a:lnTo>
                  <a:lnTo>
                    <a:pt x="1395890" y="1080640"/>
                  </a:lnTo>
                  <a:lnTo>
                    <a:pt x="1462430" y="1084790"/>
                  </a:lnTo>
                  <a:lnTo>
                    <a:pt x="1527220" y="1090020"/>
                  </a:lnTo>
                  <a:lnTo>
                    <a:pt x="1590120" y="1096310"/>
                  </a:lnTo>
                  <a:lnTo>
                    <a:pt x="1650960" y="1103610"/>
                  </a:lnTo>
                  <a:lnTo>
                    <a:pt x="1709600" y="1111880"/>
                  </a:lnTo>
                  <a:lnTo>
                    <a:pt x="1765881" y="1121090"/>
                  </a:lnTo>
                  <a:lnTo>
                    <a:pt x="1819651" y="1131190"/>
                  </a:lnTo>
                  <a:lnTo>
                    <a:pt x="1870751" y="1142150"/>
                  </a:lnTo>
                  <a:lnTo>
                    <a:pt x="1919031" y="1153910"/>
                  </a:lnTo>
                  <a:lnTo>
                    <a:pt x="1964331" y="1166460"/>
                  </a:lnTo>
                  <a:lnTo>
                    <a:pt x="2006501" y="1179730"/>
                  </a:lnTo>
                  <a:lnTo>
                    <a:pt x="2045391" y="1193690"/>
                  </a:lnTo>
                  <a:lnTo>
                    <a:pt x="2080831" y="1208320"/>
                  </a:lnTo>
                  <a:lnTo>
                    <a:pt x="2140791" y="1239350"/>
                  </a:lnTo>
                  <a:lnTo>
                    <a:pt x="2185151" y="1272520"/>
                  </a:lnTo>
                  <a:lnTo>
                    <a:pt x="2212671" y="1307510"/>
                  </a:lnTo>
                  <a:lnTo>
                    <a:pt x="2222121" y="1343980"/>
                  </a:lnTo>
                  <a:lnTo>
                    <a:pt x="2219731" y="1362380"/>
                  </a:lnTo>
                  <a:lnTo>
                    <a:pt x="2201091" y="1398150"/>
                  </a:lnTo>
                  <a:lnTo>
                    <a:pt x="2165001" y="1432260"/>
                  </a:lnTo>
                  <a:lnTo>
                    <a:pt x="2112691" y="1464410"/>
                  </a:lnTo>
                  <a:lnTo>
                    <a:pt x="2045391" y="1494260"/>
                  </a:lnTo>
                  <a:lnTo>
                    <a:pt x="2006501" y="1508230"/>
                  </a:lnTo>
                  <a:lnTo>
                    <a:pt x="1964331" y="1521500"/>
                  </a:lnTo>
                  <a:lnTo>
                    <a:pt x="1919031" y="1534040"/>
                  </a:lnTo>
                  <a:lnTo>
                    <a:pt x="1870751" y="1545810"/>
                  </a:lnTo>
                  <a:lnTo>
                    <a:pt x="1819651" y="1556770"/>
                  </a:lnTo>
                  <a:lnTo>
                    <a:pt x="1765881" y="1566870"/>
                  </a:lnTo>
                  <a:lnTo>
                    <a:pt x="1709600" y="1576070"/>
                  </a:lnTo>
                  <a:lnTo>
                    <a:pt x="1650960" y="1584350"/>
                  </a:lnTo>
                  <a:lnTo>
                    <a:pt x="1590120" y="1591650"/>
                  </a:lnTo>
                  <a:lnTo>
                    <a:pt x="1527220" y="1597940"/>
                  </a:lnTo>
                  <a:lnTo>
                    <a:pt x="1462430" y="1603170"/>
                  </a:lnTo>
                  <a:lnTo>
                    <a:pt x="1395890" y="1607310"/>
                  </a:lnTo>
                  <a:lnTo>
                    <a:pt x="1327770" y="1610320"/>
                  </a:lnTo>
                  <a:lnTo>
                    <a:pt x="1258210" y="1612150"/>
                  </a:lnTo>
                  <a:lnTo>
                    <a:pt x="1187370" y="1612780"/>
                  </a:lnTo>
                  <a:lnTo>
                    <a:pt x="1116530" y="1612150"/>
                  </a:lnTo>
                  <a:lnTo>
                    <a:pt x="1046970" y="1610320"/>
                  </a:lnTo>
                  <a:lnTo>
                    <a:pt x="978843" y="1607310"/>
                  </a:lnTo>
                  <a:lnTo>
                    <a:pt x="912307" y="1603170"/>
                  </a:lnTo>
                  <a:lnTo>
                    <a:pt x="847513" y="1597940"/>
                  </a:lnTo>
                  <a:lnTo>
                    <a:pt x="784617" y="1591650"/>
                  </a:lnTo>
                  <a:lnTo>
                    <a:pt x="723772" y="1584350"/>
                  </a:lnTo>
                  <a:lnTo>
                    <a:pt x="665132" y="1576070"/>
                  </a:lnTo>
                  <a:lnTo>
                    <a:pt x="608851" y="1566870"/>
                  </a:lnTo>
                  <a:lnTo>
                    <a:pt x="555084" y="1556770"/>
                  </a:lnTo>
                  <a:lnTo>
                    <a:pt x="503985" y="1545810"/>
                  </a:lnTo>
                  <a:lnTo>
                    <a:pt x="455707" y="1534040"/>
                  </a:lnTo>
                  <a:lnTo>
                    <a:pt x="410406" y="1521500"/>
                  </a:lnTo>
                  <a:lnTo>
                    <a:pt x="368236" y="1508230"/>
                  </a:lnTo>
                  <a:lnTo>
                    <a:pt x="329350" y="1494260"/>
                  </a:lnTo>
                  <a:lnTo>
                    <a:pt x="293902" y="1479640"/>
                  </a:lnTo>
                  <a:lnTo>
                    <a:pt x="233940" y="1448600"/>
                  </a:lnTo>
                  <a:lnTo>
                    <a:pt x="189583" y="1415430"/>
                  </a:lnTo>
                  <a:lnTo>
                    <a:pt x="162064" y="1380450"/>
                  </a:lnTo>
                  <a:lnTo>
                    <a:pt x="152618" y="134398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291" y="465023"/>
            <a:ext cx="7297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/>
              <a:t>Search</a:t>
            </a:r>
            <a:r>
              <a:rPr sz="4400" spc="-484" dirty="0"/>
              <a:t> </a:t>
            </a:r>
            <a:r>
              <a:rPr sz="4400" spc="-229" dirty="0"/>
              <a:t>Tips</a:t>
            </a:r>
            <a:r>
              <a:rPr sz="4400" spc="-840" dirty="0"/>
              <a:t> </a:t>
            </a:r>
            <a:r>
              <a:rPr sz="4400" spc="-245" dirty="0"/>
              <a:t>Using</a:t>
            </a:r>
            <a:r>
              <a:rPr sz="4400" spc="-680" dirty="0"/>
              <a:t> </a:t>
            </a:r>
            <a:r>
              <a:rPr sz="4400" spc="-275" dirty="0"/>
              <a:t>Google</a:t>
            </a:r>
            <a:r>
              <a:rPr sz="4400" spc="-495" dirty="0"/>
              <a:t> </a:t>
            </a:r>
            <a:r>
              <a:rPr sz="4400" spc="-285" dirty="0"/>
              <a:t>Scholar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68300" y="1803400"/>
            <a:ext cx="6705600" cy="4356100"/>
          </a:xfrm>
          <a:custGeom>
            <a:avLst/>
            <a:gdLst/>
            <a:ahLst/>
            <a:cxnLst/>
            <a:rect l="l" t="t" r="r" b="b"/>
            <a:pathLst>
              <a:path w="6705600" h="4356100">
                <a:moveTo>
                  <a:pt x="6705346" y="0"/>
                </a:moveTo>
                <a:lnTo>
                  <a:pt x="0" y="0"/>
                </a:lnTo>
                <a:lnTo>
                  <a:pt x="0" y="4355719"/>
                </a:lnTo>
                <a:lnTo>
                  <a:pt x="6705346" y="4355719"/>
                </a:lnTo>
                <a:lnTo>
                  <a:pt x="6705346" y="0"/>
                </a:lnTo>
                <a:close/>
              </a:path>
            </a:pathLst>
          </a:custGeom>
          <a:solidFill>
            <a:srgbClr val="F8F1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0291" y="1662319"/>
            <a:ext cx="6294755" cy="44005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references</a:t>
            </a:r>
            <a:endParaRPr sz="2600">
              <a:latin typeface="Times New Roman"/>
              <a:cs typeface="Times New Roman"/>
            </a:endParaRPr>
          </a:p>
          <a:p>
            <a:pPr marL="241300" marR="278130" indent="-228600">
              <a:lnSpc>
                <a:spcPct val="8140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latin typeface="Trebuchet MS"/>
                <a:cs typeface="Trebuchet MS"/>
              </a:rPr>
              <a:t>If</a:t>
            </a:r>
            <a:r>
              <a:rPr sz="2200" spc="-28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results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are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too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specific</a:t>
            </a:r>
            <a:r>
              <a:rPr sz="2200" spc="-45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for</a:t>
            </a:r>
            <a:r>
              <a:rPr sz="2200" spc="-22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your</a:t>
            </a:r>
            <a:r>
              <a:rPr sz="2200" spc="-22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needs,  </a:t>
            </a:r>
            <a:r>
              <a:rPr sz="2200" spc="-80" dirty="0">
                <a:latin typeface="Trebuchet MS"/>
                <a:cs typeface="Trebuchet MS"/>
              </a:rPr>
              <a:t>check</a:t>
            </a:r>
            <a:r>
              <a:rPr sz="2200" spc="-38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out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what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they're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citing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their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"</a:t>
            </a:r>
            <a:r>
              <a:rPr sz="2200" spc="-100" dirty="0">
                <a:solidFill>
                  <a:srgbClr val="C00000"/>
                </a:solidFill>
                <a:latin typeface="Trebuchet MS"/>
                <a:cs typeface="Trebuchet MS"/>
              </a:rPr>
              <a:t>References</a:t>
            </a:r>
            <a:r>
              <a:rPr sz="2200" spc="-100" dirty="0">
                <a:latin typeface="Trebuchet MS"/>
                <a:cs typeface="Trebuchet MS"/>
              </a:rPr>
              <a:t>"  </a:t>
            </a:r>
            <a:r>
              <a:rPr sz="2200" spc="-85" dirty="0">
                <a:latin typeface="Trebuchet MS"/>
                <a:cs typeface="Trebuchet MS"/>
              </a:rPr>
              <a:t>sections</a:t>
            </a:r>
            <a:endParaRPr sz="2200">
              <a:latin typeface="Trebuchet MS"/>
              <a:cs typeface="Trebuchet MS"/>
            </a:endParaRPr>
          </a:p>
          <a:p>
            <a:pPr marL="241300" marR="136525" indent="-228600">
              <a:lnSpc>
                <a:spcPct val="795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latin typeface="Trebuchet MS"/>
                <a:cs typeface="Trebuchet MS"/>
              </a:rPr>
              <a:t>Similarly,</a:t>
            </a:r>
            <a:r>
              <a:rPr sz="2200" spc="-38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if</a:t>
            </a:r>
            <a:r>
              <a:rPr sz="2200" spc="-38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results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are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too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basic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for</a:t>
            </a:r>
            <a:r>
              <a:rPr sz="2200" spc="-22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you,  </a:t>
            </a:r>
            <a:r>
              <a:rPr sz="2200" spc="-95" dirty="0">
                <a:latin typeface="Trebuchet MS"/>
                <a:cs typeface="Trebuchet MS"/>
              </a:rPr>
              <a:t>click</a:t>
            </a:r>
            <a:r>
              <a:rPr sz="2200" spc="-4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"</a:t>
            </a:r>
            <a:r>
              <a:rPr sz="2200" spc="-90" dirty="0">
                <a:solidFill>
                  <a:srgbClr val="C00000"/>
                </a:solidFill>
                <a:latin typeface="Trebuchet MS"/>
                <a:cs typeface="Trebuchet MS"/>
              </a:rPr>
              <a:t>Cited</a:t>
            </a:r>
            <a:r>
              <a:rPr sz="2200" spc="-1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Trebuchet MS"/>
                <a:cs typeface="Trebuchet MS"/>
              </a:rPr>
              <a:t>by</a:t>
            </a:r>
            <a:r>
              <a:rPr sz="2200" spc="-10" dirty="0">
                <a:latin typeface="Trebuchet MS"/>
                <a:cs typeface="Trebuchet MS"/>
              </a:rPr>
              <a:t>"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see</a:t>
            </a:r>
            <a:r>
              <a:rPr sz="2200" spc="-2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newer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papers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that</a:t>
            </a:r>
            <a:r>
              <a:rPr sz="2200" spc="-34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referenced  </a:t>
            </a:r>
            <a:r>
              <a:rPr sz="2200" spc="-75" dirty="0">
                <a:latin typeface="Trebuchet MS"/>
                <a:cs typeface="Trebuchet MS"/>
              </a:rPr>
              <a:t>them</a:t>
            </a:r>
            <a:endParaRPr sz="2200">
              <a:latin typeface="Trebuchet MS"/>
              <a:cs typeface="Trebuchet MS"/>
            </a:endParaRPr>
          </a:p>
          <a:p>
            <a:pPr marL="698500" lvl="1" indent="-228600">
              <a:lnSpc>
                <a:spcPts val="22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85" dirty="0">
                <a:latin typeface="Trebuchet MS"/>
                <a:cs typeface="Trebuchet MS"/>
              </a:rPr>
              <a:t>these </a:t>
            </a:r>
            <a:r>
              <a:rPr sz="1900" spc="-110" dirty="0">
                <a:latin typeface="Trebuchet MS"/>
                <a:cs typeface="Trebuchet MS"/>
              </a:rPr>
              <a:t>newer </a:t>
            </a:r>
            <a:r>
              <a:rPr sz="1900" spc="-85" dirty="0">
                <a:latin typeface="Trebuchet MS"/>
                <a:cs typeface="Trebuchet MS"/>
              </a:rPr>
              <a:t>papers will often </a:t>
            </a:r>
            <a:r>
              <a:rPr sz="1900" spc="-30" dirty="0">
                <a:latin typeface="Trebuchet MS"/>
                <a:cs typeface="Trebuchet MS"/>
              </a:rPr>
              <a:t>be</a:t>
            </a:r>
            <a:r>
              <a:rPr sz="1900" spc="-40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more </a:t>
            </a:r>
            <a:r>
              <a:rPr sz="1900" spc="-105" dirty="0">
                <a:latin typeface="Trebuchet MS"/>
                <a:cs typeface="Trebuchet MS"/>
              </a:rPr>
              <a:t>specific</a:t>
            </a:r>
            <a:endParaRPr sz="1900">
              <a:latin typeface="Trebuchet MS"/>
              <a:cs typeface="Trebuchet MS"/>
            </a:endParaRPr>
          </a:p>
          <a:p>
            <a:pPr marL="241300" marR="177800" indent="-228600">
              <a:lnSpc>
                <a:spcPct val="79500"/>
              </a:lnSpc>
              <a:spcBef>
                <a:spcPts val="10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latin typeface="Trebuchet MS"/>
                <a:cs typeface="Trebuchet MS"/>
              </a:rPr>
              <a:t>Explore!</a:t>
            </a:r>
            <a:r>
              <a:rPr sz="2200" spc="-37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There's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rarely</a:t>
            </a:r>
            <a:r>
              <a:rPr sz="2200" spc="-45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a</a:t>
            </a:r>
            <a:r>
              <a:rPr sz="2200" spc="-31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single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answer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a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research  </a:t>
            </a:r>
            <a:r>
              <a:rPr sz="2200" spc="-90" dirty="0">
                <a:latin typeface="Trebuchet MS"/>
                <a:cs typeface="Trebuchet MS"/>
              </a:rPr>
              <a:t>question</a:t>
            </a:r>
            <a:endParaRPr sz="2200">
              <a:latin typeface="Trebuchet MS"/>
              <a:cs typeface="Trebuchet MS"/>
            </a:endParaRPr>
          </a:p>
          <a:p>
            <a:pPr marL="698500" marR="5080" lvl="1" indent="-228600">
              <a:lnSpc>
                <a:spcPts val="2100"/>
              </a:lnSpc>
              <a:spcBef>
                <a:spcPts val="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0" dirty="0">
                <a:latin typeface="Trebuchet MS"/>
                <a:cs typeface="Trebuchet MS"/>
              </a:rPr>
              <a:t>click</a:t>
            </a:r>
            <a:r>
              <a:rPr sz="1900" spc="-335" dirty="0">
                <a:latin typeface="Trebuchet MS"/>
                <a:cs typeface="Trebuchet MS"/>
              </a:rPr>
              <a:t> </a:t>
            </a:r>
            <a:r>
              <a:rPr sz="1900" spc="-105" dirty="0">
                <a:latin typeface="Trebuchet MS"/>
                <a:cs typeface="Trebuchet MS"/>
              </a:rPr>
              <a:t>"</a:t>
            </a:r>
            <a:r>
              <a:rPr sz="1900" spc="-105" dirty="0">
                <a:solidFill>
                  <a:srgbClr val="C00000"/>
                </a:solidFill>
                <a:latin typeface="Trebuchet MS"/>
                <a:cs typeface="Trebuchet MS"/>
              </a:rPr>
              <a:t>Related</a:t>
            </a:r>
            <a:r>
              <a:rPr sz="1900" spc="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00" spc="-95" dirty="0">
                <a:solidFill>
                  <a:srgbClr val="C00000"/>
                </a:solidFill>
                <a:latin typeface="Trebuchet MS"/>
                <a:cs typeface="Trebuchet MS"/>
              </a:rPr>
              <a:t>articles</a:t>
            </a:r>
            <a:r>
              <a:rPr sz="1900" spc="-95" dirty="0">
                <a:latin typeface="Trebuchet MS"/>
                <a:cs typeface="Trebuchet MS"/>
              </a:rPr>
              <a:t>"</a:t>
            </a:r>
            <a:r>
              <a:rPr sz="1900" spc="10" dirty="0">
                <a:latin typeface="Trebuchet MS"/>
                <a:cs typeface="Trebuchet MS"/>
              </a:rPr>
              <a:t> </a:t>
            </a:r>
            <a:r>
              <a:rPr sz="1900" spc="-60" dirty="0">
                <a:latin typeface="Trebuchet MS"/>
                <a:cs typeface="Trebuchet MS"/>
              </a:rPr>
              <a:t>or</a:t>
            </a:r>
            <a:r>
              <a:rPr sz="1900" spc="-120" dirty="0">
                <a:latin typeface="Trebuchet MS"/>
                <a:cs typeface="Trebuchet MS"/>
              </a:rPr>
              <a:t> </a:t>
            </a:r>
            <a:r>
              <a:rPr sz="1900" spc="-100" dirty="0">
                <a:latin typeface="Trebuchet MS"/>
                <a:cs typeface="Trebuchet MS"/>
              </a:rPr>
              <a:t>"</a:t>
            </a:r>
            <a:r>
              <a:rPr sz="1900" spc="-100" dirty="0">
                <a:solidFill>
                  <a:srgbClr val="C00000"/>
                </a:solidFill>
                <a:latin typeface="Trebuchet MS"/>
                <a:cs typeface="Trebuchet MS"/>
              </a:rPr>
              <a:t>Cited</a:t>
            </a:r>
            <a:r>
              <a:rPr sz="1900" spc="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C00000"/>
                </a:solidFill>
                <a:latin typeface="Trebuchet MS"/>
                <a:cs typeface="Trebuchet MS"/>
              </a:rPr>
              <a:t>by</a:t>
            </a:r>
            <a:r>
              <a:rPr sz="1900" dirty="0">
                <a:latin typeface="Trebuchet MS"/>
                <a:cs typeface="Trebuchet MS"/>
              </a:rPr>
              <a:t>"</a:t>
            </a:r>
            <a:r>
              <a:rPr sz="1900" spc="-190" dirty="0">
                <a:latin typeface="Trebuchet MS"/>
                <a:cs typeface="Trebuchet MS"/>
              </a:rPr>
              <a:t> </a:t>
            </a:r>
            <a:r>
              <a:rPr sz="1900" spc="-30" dirty="0">
                <a:latin typeface="Trebuchet MS"/>
                <a:cs typeface="Trebuchet MS"/>
              </a:rPr>
              <a:t>to</a:t>
            </a:r>
            <a:r>
              <a:rPr sz="1900" spc="-295" dirty="0">
                <a:latin typeface="Trebuchet MS"/>
                <a:cs typeface="Trebuchet MS"/>
              </a:rPr>
              <a:t> </a:t>
            </a:r>
            <a:r>
              <a:rPr sz="1900" spc="-70" dirty="0">
                <a:latin typeface="Trebuchet MS"/>
                <a:cs typeface="Trebuchet MS"/>
              </a:rPr>
              <a:t>see</a:t>
            </a:r>
            <a:r>
              <a:rPr sz="1900" spc="-114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closely</a:t>
            </a:r>
            <a:r>
              <a:rPr sz="1900" spc="-210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related  </a:t>
            </a:r>
            <a:r>
              <a:rPr sz="1900" spc="-90" dirty="0">
                <a:latin typeface="Trebuchet MS"/>
                <a:cs typeface="Trebuchet MS"/>
              </a:rPr>
              <a:t>work,</a:t>
            </a:r>
            <a:r>
              <a:rPr sz="1900" spc="-275" dirty="0">
                <a:latin typeface="Trebuchet MS"/>
                <a:cs typeface="Trebuchet MS"/>
              </a:rPr>
              <a:t> </a:t>
            </a:r>
            <a:r>
              <a:rPr sz="1900" spc="-120" dirty="0">
                <a:latin typeface="Trebuchet MS"/>
                <a:cs typeface="Trebuchet MS"/>
              </a:rPr>
              <a:t>or</a:t>
            </a:r>
            <a:endParaRPr sz="1900">
              <a:latin typeface="Trebuchet MS"/>
              <a:cs typeface="Trebuchet MS"/>
            </a:endParaRPr>
          </a:p>
          <a:p>
            <a:pPr marL="698500" marR="364490" lvl="1" indent="-228600">
              <a:lnSpc>
                <a:spcPts val="210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0" dirty="0">
                <a:latin typeface="Trebuchet MS"/>
                <a:cs typeface="Trebuchet MS"/>
              </a:rPr>
              <a:t>search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for</a:t>
            </a:r>
            <a:r>
              <a:rPr sz="1900" spc="-220" dirty="0">
                <a:latin typeface="Trebuchet MS"/>
                <a:cs typeface="Trebuchet MS"/>
              </a:rPr>
              <a:t> </a:t>
            </a:r>
            <a:r>
              <a:rPr sz="1900" spc="-114" dirty="0">
                <a:latin typeface="Trebuchet MS"/>
                <a:cs typeface="Trebuchet MS"/>
              </a:rPr>
              <a:t>author’s</a:t>
            </a:r>
            <a:r>
              <a:rPr sz="1900" spc="-50" dirty="0">
                <a:latin typeface="Trebuchet MS"/>
                <a:cs typeface="Trebuchet MS"/>
              </a:rPr>
              <a:t> </a:t>
            </a:r>
            <a:r>
              <a:rPr sz="1900" spc="-80" dirty="0">
                <a:latin typeface="Trebuchet MS"/>
                <a:cs typeface="Trebuchet MS"/>
              </a:rPr>
              <a:t>name</a:t>
            </a:r>
            <a:r>
              <a:rPr sz="1900" spc="-114" dirty="0">
                <a:latin typeface="Trebuchet MS"/>
                <a:cs typeface="Trebuchet MS"/>
              </a:rPr>
              <a:t> </a:t>
            </a:r>
            <a:r>
              <a:rPr sz="1900" spc="-80" dirty="0">
                <a:latin typeface="Trebuchet MS"/>
                <a:cs typeface="Trebuchet MS"/>
              </a:rPr>
              <a:t>and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70" dirty="0">
                <a:latin typeface="Trebuchet MS"/>
                <a:cs typeface="Trebuchet MS"/>
              </a:rPr>
              <a:t>see</a:t>
            </a:r>
            <a:r>
              <a:rPr sz="1900" spc="-114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what</a:t>
            </a:r>
            <a:r>
              <a:rPr sz="1900" spc="-235" dirty="0">
                <a:latin typeface="Trebuchet MS"/>
                <a:cs typeface="Trebuchet MS"/>
              </a:rPr>
              <a:t> </a:t>
            </a:r>
            <a:r>
              <a:rPr sz="1900" spc="-70" dirty="0">
                <a:latin typeface="Trebuchet MS"/>
                <a:cs typeface="Trebuchet MS"/>
              </a:rPr>
              <a:t>else</a:t>
            </a:r>
            <a:r>
              <a:rPr sz="1900" spc="-114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they</a:t>
            </a:r>
            <a:r>
              <a:rPr sz="1900" spc="-215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have  written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00900" y="1714500"/>
            <a:ext cx="4927600" cy="4406900"/>
            <a:chOff x="7200900" y="1714500"/>
            <a:chExt cx="4927600" cy="4406900"/>
          </a:xfrm>
        </p:grpSpPr>
        <p:sp>
          <p:nvSpPr>
            <p:cNvPr id="6" name="object 6"/>
            <p:cNvSpPr/>
            <p:nvPr/>
          </p:nvSpPr>
          <p:spPr>
            <a:xfrm>
              <a:off x="7200900" y="1714500"/>
              <a:ext cx="4927600" cy="4406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4450" y="2317750"/>
              <a:ext cx="1739900" cy="381000"/>
            </a:xfrm>
            <a:custGeom>
              <a:avLst/>
              <a:gdLst/>
              <a:ahLst/>
              <a:cxnLst/>
              <a:rect l="l" t="t" r="r" b="b"/>
              <a:pathLst>
                <a:path w="1739900" h="381000">
                  <a:moveTo>
                    <a:pt x="0" y="190500"/>
                  </a:moveTo>
                  <a:lnTo>
                    <a:pt x="27949" y="142429"/>
                  </a:lnTo>
                  <a:lnTo>
                    <a:pt x="75465" y="112792"/>
                  </a:lnTo>
                  <a:lnTo>
                    <a:pt x="143648" y="85619"/>
                  </a:lnTo>
                  <a:lnTo>
                    <a:pt x="184838" y="73100"/>
                  </a:lnTo>
                  <a:lnTo>
                    <a:pt x="230411" y="61368"/>
                  </a:lnTo>
                  <a:lnTo>
                    <a:pt x="280107" y="50482"/>
                  </a:lnTo>
                  <a:lnTo>
                    <a:pt x="333665" y="40497"/>
                  </a:lnTo>
                  <a:lnTo>
                    <a:pt x="390823" y="31474"/>
                  </a:lnTo>
                  <a:lnTo>
                    <a:pt x="451321" y="23467"/>
                  </a:lnTo>
                  <a:lnTo>
                    <a:pt x="514898" y="16535"/>
                  </a:lnTo>
                  <a:lnTo>
                    <a:pt x="581292" y="10736"/>
                  </a:lnTo>
                  <a:lnTo>
                    <a:pt x="650242" y="6124"/>
                  </a:lnTo>
                  <a:lnTo>
                    <a:pt x="721488" y="2759"/>
                  </a:lnTo>
                  <a:lnTo>
                    <a:pt x="794769" y="699"/>
                  </a:lnTo>
                  <a:lnTo>
                    <a:pt x="869823" y="0"/>
                  </a:lnTo>
                  <a:lnTo>
                    <a:pt x="944877" y="699"/>
                  </a:lnTo>
                  <a:lnTo>
                    <a:pt x="1018160" y="2759"/>
                  </a:lnTo>
                  <a:lnTo>
                    <a:pt x="1089400" y="6124"/>
                  </a:lnTo>
                  <a:lnTo>
                    <a:pt x="1158350" y="10736"/>
                  </a:lnTo>
                  <a:lnTo>
                    <a:pt x="1224750" y="16535"/>
                  </a:lnTo>
                  <a:lnTo>
                    <a:pt x="1288330" y="23467"/>
                  </a:lnTo>
                  <a:lnTo>
                    <a:pt x="1348820" y="31474"/>
                  </a:lnTo>
                  <a:lnTo>
                    <a:pt x="1405980" y="40497"/>
                  </a:lnTo>
                  <a:lnTo>
                    <a:pt x="1459540" y="50482"/>
                  </a:lnTo>
                  <a:lnTo>
                    <a:pt x="1509240" y="61368"/>
                  </a:lnTo>
                  <a:lnTo>
                    <a:pt x="1554810" y="73100"/>
                  </a:lnTo>
                  <a:lnTo>
                    <a:pt x="1596000" y="85619"/>
                  </a:lnTo>
                  <a:lnTo>
                    <a:pt x="1632540" y="98869"/>
                  </a:lnTo>
                  <a:lnTo>
                    <a:pt x="1690650" y="127331"/>
                  </a:lnTo>
                  <a:lnTo>
                    <a:pt x="1727050" y="158027"/>
                  </a:lnTo>
                  <a:lnTo>
                    <a:pt x="1739650" y="190500"/>
                  </a:lnTo>
                  <a:lnTo>
                    <a:pt x="1736450" y="206929"/>
                  </a:lnTo>
                  <a:lnTo>
                    <a:pt x="1711700" y="238570"/>
                  </a:lnTo>
                  <a:lnTo>
                    <a:pt x="1664180" y="268207"/>
                  </a:lnTo>
                  <a:lnTo>
                    <a:pt x="1596000" y="295380"/>
                  </a:lnTo>
                  <a:lnTo>
                    <a:pt x="1554810" y="307899"/>
                  </a:lnTo>
                  <a:lnTo>
                    <a:pt x="1509240" y="319631"/>
                  </a:lnTo>
                  <a:lnTo>
                    <a:pt x="1459540" y="330517"/>
                  </a:lnTo>
                  <a:lnTo>
                    <a:pt x="1405980" y="340501"/>
                  </a:lnTo>
                  <a:lnTo>
                    <a:pt x="1348820" y="349524"/>
                  </a:lnTo>
                  <a:lnTo>
                    <a:pt x="1288330" y="357531"/>
                  </a:lnTo>
                  <a:lnTo>
                    <a:pt x="1224750" y="364463"/>
                  </a:lnTo>
                  <a:lnTo>
                    <a:pt x="1158350" y="370263"/>
                  </a:lnTo>
                  <a:lnTo>
                    <a:pt x="1089400" y="374874"/>
                  </a:lnTo>
                  <a:lnTo>
                    <a:pt x="1018160" y="378239"/>
                  </a:lnTo>
                  <a:lnTo>
                    <a:pt x="944877" y="380300"/>
                  </a:lnTo>
                  <a:lnTo>
                    <a:pt x="869823" y="381000"/>
                  </a:lnTo>
                  <a:lnTo>
                    <a:pt x="794769" y="380300"/>
                  </a:lnTo>
                  <a:lnTo>
                    <a:pt x="721488" y="378239"/>
                  </a:lnTo>
                  <a:lnTo>
                    <a:pt x="650242" y="374874"/>
                  </a:lnTo>
                  <a:lnTo>
                    <a:pt x="581292" y="370263"/>
                  </a:lnTo>
                  <a:lnTo>
                    <a:pt x="514898" y="364463"/>
                  </a:lnTo>
                  <a:lnTo>
                    <a:pt x="451321" y="357531"/>
                  </a:lnTo>
                  <a:lnTo>
                    <a:pt x="390823" y="349524"/>
                  </a:lnTo>
                  <a:lnTo>
                    <a:pt x="333665" y="340501"/>
                  </a:lnTo>
                  <a:lnTo>
                    <a:pt x="280107" y="330517"/>
                  </a:lnTo>
                  <a:lnTo>
                    <a:pt x="230411" y="319631"/>
                  </a:lnTo>
                  <a:lnTo>
                    <a:pt x="184838" y="307899"/>
                  </a:lnTo>
                  <a:lnTo>
                    <a:pt x="143648" y="295380"/>
                  </a:lnTo>
                  <a:lnTo>
                    <a:pt x="107103" y="282130"/>
                  </a:lnTo>
                  <a:lnTo>
                    <a:pt x="48993" y="253668"/>
                  </a:lnTo>
                  <a:lnTo>
                    <a:pt x="12596" y="222972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83666"/>
            <a:ext cx="10262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295" dirty="0"/>
              <a:t> </a:t>
            </a:r>
            <a:r>
              <a:rPr sz="4200" spc="-305" dirty="0"/>
              <a:t>SearchEngine)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228600" y="1447800"/>
            <a:ext cx="6718300" cy="4622800"/>
          </a:xfrm>
          <a:custGeom>
            <a:avLst/>
            <a:gdLst/>
            <a:ahLst/>
            <a:cxnLst/>
            <a:rect l="l" t="t" r="r" b="b"/>
            <a:pathLst>
              <a:path w="6718300" h="4622800">
                <a:moveTo>
                  <a:pt x="6718046" y="0"/>
                </a:moveTo>
                <a:lnTo>
                  <a:pt x="0" y="0"/>
                </a:lnTo>
                <a:lnTo>
                  <a:pt x="0" y="4622546"/>
                </a:lnTo>
                <a:lnTo>
                  <a:pt x="6718046" y="4622546"/>
                </a:lnTo>
                <a:lnTo>
                  <a:pt x="6718046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290" y="1376553"/>
            <a:ext cx="6493510" cy="217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4. </a:t>
            </a:r>
            <a:r>
              <a:rPr sz="2800" b="1" spc="-30" dirty="0">
                <a:latin typeface="Times New Roman"/>
                <a:cs typeface="Times New Roman"/>
              </a:rPr>
              <a:t>Microsoft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Academic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Times New Roman"/>
                <a:cs typeface="Times New Roman"/>
              </a:rPr>
              <a:t>(</a:t>
            </a: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https://academic.microsoft.com/home</a:t>
            </a:r>
            <a:r>
              <a:rPr sz="2400" b="1" spc="-5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4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latin typeface="Trebuchet MS"/>
                <a:cs typeface="Trebuchet MS"/>
              </a:rPr>
              <a:t>Microsoft </a:t>
            </a:r>
            <a:r>
              <a:rPr sz="2200" spc="-95" dirty="0">
                <a:latin typeface="Trebuchet MS"/>
                <a:cs typeface="Trebuchet MS"/>
              </a:rPr>
              <a:t>Academic </a:t>
            </a:r>
            <a:r>
              <a:rPr sz="2200" spc="-70" dirty="0">
                <a:latin typeface="Trebuchet MS"/>
                <a:cs typeface="Trebuchet MS"/>
              </a:rPr>
              <a:t>takes </a:t>
            </a:r>
            <a:r>
              <a:rPr sz="2200" dirty="0">
                <a:latin typeface="Trebuchet MS"/>
                <a:cs typeface="Trebuchet MS"/>
              </a:rPr>
              <a:t>a </a:t>
            </a:r>
            <a:r>
              <a:rPr sz="2200" spc="-95" dirty="0">
                <a:latin typeface="Trebuchet MS"/>
                <a:cs typeface="Trebuchet MS"/>
              </a:rPr>
              <a:t>different </a:t>
            </a:r>
            <a:r>
              <a:rPr sz="2200" spc="-80" dirty="0">
                <a:latin typeface="Trebuchet MS"/>
                <a:cs typeface="Trebuchet MS"/>
              </a:rPr>
              <a:t>approach </a:t>
            </a:r>
            <a:r>
              <a:rPr sz="2200" spc="-55" dirty="0">
                <a:latin typeface="Trebuchet MS"/>
                <a:cs typeface="Trebuchet MS"/>
              </a:rPr>
              <a:t>and  </a:t>
            </a:r>
            <a:r>
              <a:rPr sz="2200" spc="-80" dirty="0">
                <a:latin typeface="Trebuchet MS"/>
                <a:cs typeface="Trebuchet MS"/>
              </a:rPr>
              <a:t>generates </a:t>
            </a:r>
            <a:r>
              <a:rPr sz="2200" spc="-65" dirty="0">
                <a:latin typeface="Trebuchet MS"/>
                <a:cs typeface="Trebuchet MS"/>
              </a:rPr>
              <a:t>for each </a:t>
            </a:r>
            <a:r>
              <a:rPr sz="2200" spc="-85" dirty="0">
                <a:latin typeface="Trebuchet MS"/>
                <a:cs typeface="Trebuchet MS"/>
              </a:rPr>
              <a:t>paper </a:t>
            </a:r>
            <a:r>
              <a:rPr sz="2200" spc="-60" dirty="0">
                <a:latin typeface="Trebuchet MS"/>
                <a:cs typeface="Trebuchet MS"/>
              </a:rPr>
              <a:t>that </a:t>
            </a:r>
            <a:r>
              <a:rPr sz="2200" spc="-65" dirty="0">
                <a:latin typeface="Trebuchet MS"/>
                <a:cs typeface="Trebuchet MS"/>
              </a:rPr>
              <a:t>is </a:t>
            </a:r>
            <a:r>
              <a:rPr sz="2200" spc="-95" dirty="0">
                <a:latin typeface="Trebuchet MS"/>
                <a:cs typeface="Trebuchet MS"/>
              </a:rPr>
              <a:t>indexed </a:t>
            </a:r>
            <a:r>
              <a:rPr sz="2200" spc="-30" dirty="0">
                <a:latin typeface="Trebuchet MS"/>
                <a:cs typeface="Trebuchet MS"/>
              </a:rPr>
              <a:t>an </a:t>
            </a:r>
            <a:r>
              <a:rPr sz="2200" spc="-80" dirty="0">
                <a:latin typeface="Trebuchet MS"/>
                <a:cs typeface="Trebuchet MS"/>
              </a:rPr>
              <a:t>overview  </a:t>
            </a:r>
            <a:r>
              <a:rPr sz="2200" spc="-75" dirty="0">
                <a:latin typeface="Trebuchet MS"/>
                <a:cs typeface="Trebuchet MS"/>
              </a:rPr>
              <a:t>page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that</a:t>
            </a:r>
            <a:r>
              <a:rPr sz="2200" spc="-44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allows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easily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explore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top</a:t>
            </a:r>
            <a:r>
              <a:rPr sz="2200" spc="-29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citing</a:t>
            </a:r>
            <a:r>
              <a:rPr sz="2200" spc="-37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articles</a:t>
            </a:r>
            <a:r>
              <a:rPr sz="2200" spc="-45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  </a:t>
            </a:r>
            <a:r>
              <a:rPr sz="2200" spc="-85" dirty="0">
                <a:latin typeface="Trebuchet MS"/>
                <a:cs typeface="Trebuchet MS"/>
              </a:rPr>
              <a:t>references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of</a:t>
            </a:r>
            <a:r>
              <a:rPr sz="2200" spc="-28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article</a:t>
            </a:r>
            <a:endParaRPr sz="22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" y="1435100"/>
            <a:ext cx="11976100" cy="5295900"/>
            <a:chOff x="152400" y="1435100"/>
            <a:chExt cx="11976100" cy="5295900"/>
          </a:xfrm>
        </p:grpSpPr>
        <p:sp>
          <p:nvSpPr>
            <p:cNvPr id="6" name="object 6"/>
            <p:cNvSpPr/>
            <p:nvPr/>
          </p:nvSpPr>
          <p:spPr>
            <a:xfrm>
              <a:off x="6870700" y="1435100"/>
              <a:ext cx="5257800" cy="2235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" y="3581400"/>
              <a:ext cx="6896100" cy="314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90054" y="4365497"/>
            <a:ext cx="3775710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approx.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220</a:t>
            </a:r>
            <a:r>
              <a:rPr sz="1800" spc="-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text: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APA,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MLA,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BibTeX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254000" y="1689100"/>
            <a:ext cx="6718300" cy="1587500"/>
          </a:xfrm>
          <a:custGeom>
            <a:avLst/>
            <a:gdLst/>
            <a:ahLst/>
            <a:cxnLst/>
            <a:rect l="l" t="t" r="r" b="b"/>
            <a:pathLst>
              <a:path w="6718300" h="1587500">
                <a:moveTo>
                  <a:pt x="6718300" y="0"/>
                </a:moveTo>
                <a:lnTo>
                  <a:pt x="0" y="0"/>
                </a:lnTo>
                <a:lnTo>
                  <a:pt x="0" y="1586991"/>
                </a:lnTo>
                <a:lnTo>
                  <a:pt x="6718300" y="1586991"/>
                </a:lnTo>
                <a:lnTo>
                  <a:pt x="6718300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" y="1689100"/>
            <a:ext cx="671830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3020"/>
              </a:lnSpc>
            </a:pPr>
            <a:r>
              <a:rPr sz="2800" b="1" dirty="0">
                <a:latin typeface="Times New Roman"/>
                <a:cs typeface="Times New Roman"/>
              </a:rPr>
              <a:t>5. </a:t>
            </a:r>
            <a:r>
              <a:rPr sz="2800" b="1" spc="10" dirty="0">
                <a:latin typeface="Times New Roman"/>
                <a:cs typeface="Times New Roman"/>
              </a:rPr>
              <a:t>Base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(</a:t>
            </a:r>
            <a:r>
              <a:rPr sz="2800" b="1" u="heavy" spc="-2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800" b="1" u="heavy" spc="-2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www.base-search.net/</a:t>
            </a:r>
            <a:r>
              <a:rPr sz="2800" b="1" spc="-20" dirty="0">
                <a:latin typeface="Times New Roman"/>
                <a:cs typeface="Times New Roman"/>
                <a:hlinkClick r:id="rId2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317500" marR="310515" indent="-228600" algn="just">
              <a:lnSpc>
                <a:spcPts val="2400"/>
              </a:lnSpc>
              <a:spcBef>
                <a:spcPts val="1220"/>
              </a:spcBef>
              <a:buFont typeface="Arial"/>
              <a:buChar char="•"/>
              <a:tabLst>
                <a:tab pos="318135" algn="l"/>
              </a:tabLst>
            </a:pPr>
            <a:r>
              <a:rPr sz="2200" spc="-80" dirty="0">
                <a:latin typeface="Trebuchet MS"/>
                <a:cs typeface="Trebuchet MS"/>
              </a:rPr>
              <a:t>BASE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hosted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at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Bielefeld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University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Germany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  </a:t>
            </a:r>
            <a:r>
              <a:rPr sz="2200" spc="-65" dirty="0">
                <a:latin typeface="Trebuchet MS"/>
                <a:cs typeface="Trebuchet MS"/>
              </a:rPr>
              <a:t>that's </a:t>
            </a:r>
            <a:r>
              <a:rPr sz="2200" spc="-85" dirty="0">
                <a:latin typeface="Trebuchet MS"/>
                <a:cs typeface="Trebuchet MS"/>
              </a:rPr>
              <a:t>where </a:t>
            </a:r>
            <a:r>
              <a:rPr sz="2200" spc="-65" dirty="0">
                <a:latin typeface="Trebuchet MS"/>
                <a:cs typeface="Trebuchet MS"/>
              </a:rPr>
              <a:t>it </a:t>
            </a:r>
            <a:r>
              <a:rPr sz="2200" spc="-100" dirty="0">
                <a:latin typeface="Trebuchet MS"/>
                <a:cs typeface="Trebuchet MS"/>
              </a:rPr>
              <a:t>name </a:t>
            </a:r>
            <a:r>
              <a:rPr sz="2200" spc="-85" dirty="0">
                <a:latin typeface="Trebuchet MS"/>
                <a:cs typeface="Trebuchet MS"/>
              </a:rPr>
              <a:t>stems </a:t>
            </a:r>
            <a:r>
              <a:rPr sz="2200" spc="-90" dirty="0">
                <a:latin typeface="Trebuchet MS"/>
                <a:cs typeface="Trebuchet MS"/>
              </a:rPr>
              <a:t>from </a:t>
            </a:r>
            <a:r>
              <a:rPr sz="2200" spc="-125" dirty="0">
                <a:latin typeface="Trebuchet MS"/>
                <a:cs typeface="Trebuchet MS"/>
              </a:rPr>
              <a:t>(Bielefeld </a:t>
            </a:r>
            <a:r>
              <a:rPr sz="2200" spc="-105" dirty="0">
                <a:latin typeface="Trebuchet MS"/>
                <a:cs typeface="Trebuchet MS"/>
              </a:rPr>
              <a:t>Academic  </a:t>
            </a:r>
            <a:r>
              <a:rPr sz="2200" spc="-65" dirty="0">
                <a:latin typeface="Trebuchet MS"/>
                <a:cs typeface="Trebuchet MS"/>
              </a:rPr>
              <a:t>Search</a:t>
            </a:r>
            <a:r>
              <a:rPr sz="2200" spc="-4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Engine)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4000" y="1219200"/>
            <a:ext cx="11861800" cy="5308600"/>
            <a:chOff x="254000" y="1219200"/>
            <a:chExt cx="11861800" cy="5308600"/>
          </a:xfrm>
        </p:grpSpPr>
        <p:sp>
          <p:nvSpPr>
            <p:cNvPr id="6" name="object 6"/>
            <p:cNvSpPr/>
            <p:nvPr/>
          </p:nvSpPr>
          <p:spPr>
            <a:xfrm>
              <a:off x="6667500" y="1219200"/>
              <a:ext cx="5448300" cy="2857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000" y="3543300"/>
              <a:ext cx="6794500" cy="2984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90054" y="4365497"/>
            <a:ext cx="3496310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over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100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8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8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text: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RIS,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BibTeX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96300" y="4978400"/>
            <a:ext cx="850900" cy="787400"/>
            <a:chOff x="8496300" y="4978400"/>
            <a:chExt cx="850900" cy="787400"/>
          </a:xfrm>
        </p:grpSpPr>
        <p:sp>
          <p:nvSpPr>
            <p:cNvPr id="10" name="object 10"/>
            <p:cNvSpPr/>
            <p:nvPr/>
          </p:nvSpPr>
          <p:spPr>
            <a:xfrm>
              <a:off x="9118600" y="4978400"/>
              <a:ext cx="228600" cy="241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63000" y="5257800"/>
              <a:ext cx="228600" cy="241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6300" y="5524500"/>
              <a:ext cx="228600" cy="241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498600"/>
            <a:ext cx="6718300" cy="2006600"/>
          </a:xfrm>
          <a:custGeom>
            <a:avLst/>
            <a:gdLst/>
            <a:ahLst/>
            <a:cxnLst/>
            <a:rect l="l" t="t" r="r" b="b"/>
            <a:pathLst>
              <a:path w="6718300" h="2006600">
                <a:moveTo>
                  <a:pt x="6718046" y="0"/>
                </a:moveTo>
                <a:lnTo>
                  <a:pt x="0" y="0"/>
                </a:lnTo>
                <a:lnTo>
                  <a:pt x="0" y="2006473"/>
                </a:lnTo>
                <a:lnTo>
                  <a:pt x="6718046" y="2006473"/>
                </a:lnTo>
                <a:lnTo>
                  <a:pt x="6718046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600" y="1498600"/>
            <a:ext cx="6718300" cy="200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3045"/>
              </a:lnSpc>
            </a:pPr>
            <a:r>
              <a:rPr sz="2800" b="1" dirty="0">
                <a:latin typeface="Times New Roman"/>
                <a:cs typeface="Times New Roman"/>
              </a:rPr>
              <a:t>6. </a:t>
            </a:r>
            <a:r>
              <a:rPr sz="2800" b="1" spc="-10" dirty="0">
                <a:latin typeface="Times New Roman"/>
                <a:cs typeface="Times New Roman"/>
              </a:rPr>
              <a:t>CORE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u="heavy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https://core.ac.uk/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14325" marR="337185" indent="-228600">
              <a:lnSpc>
                <a:spcPts val="2400"/>
              </a:lnSpc>
              <a:spcBef>
                <a:spcPts val="122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2200" spc="-75" dirty="0">
                <a:latin typeface="Trebuchet MS"/>
                <a:cs typeface="Trebuchet MS"/>
              </a:rPr>
              <a:t>CORE</a:t>
            </a:r>
            <a:r>
              <a:rPr sz="2200" spc="-24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an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academic</a:t>
            </a:r>
            <a:r>
              <a:rPr sz="2200" spc="-45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engine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dedicated</a:t>
            </a:r>
            <a:r>
              <a:rPr sz="2200" spc="-39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4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open  </a:t>
            </a:r>
            <a:r>
              <a:rPr sz="2200" spc="-75" dirty="0">
                <a:latin typeface="Trebuchet MS"/>
                <a:cs typeface="Trebuchet MS"/>
              </a:rPr>
              <a:t>access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research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papers</a:t>
            </a:r>
            <a:endParaRPr sz="2200">
              <a:latin typeface="Trebuchet MS"/>
              <a:cs typeface="Trebuchet MS"/>
            </a:endParaRPr>
          </a:p>
          <a:p>
            <a:pPr marL="314325" marR="356870" indent="-228600">
              <a:lnSpc>
                <a:spcPts val="2400"/>
              </a:lnSpc>
              <a:spcBef>
                <a:spcPts val="100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2200" spc="-50" dirty="0">
                <a:latin typeface="Trebuchet MS"/>
                <a:cs typeface="Trebuchet MS"/>
              </a:rPr>
              <a:t>For</a:t>
            </a:r>
            <a:r>
              <a:rPr sz="2200" spc="-32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each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result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a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link</a:t>
            </a:r>
            <a:r>
              <a:rPr sz="2200" spc="-27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full</a:t>
            </a:r>
            <a:r>
              <a:rPr sz="2200" spc="-315" dirty="0">
                <a:latin typeface="Trebuchet MS"/>
                <a:cs typeface="Trebuchet MS"/>
              </a:rPr>
              <a:t> </a:t>
            </a:r>
            <a:r>
              <a:rPr sz="2200" spc="-150" dirty="0">
                <a:latin typeface="Trebuchet MS"/>
                <a:cs typeface="Trebuchet MS"/>
              </a:rPr>
              <a:t>text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PDF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or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full  </a:t>
            </a:r>
            <a:r>
              <a:rPr sz="2200" spc="-150" dirty="0">
                <a:latin typeface="Trebuchet MS"/>
                <a:cs typeface="Trebuchet MS"/>
              </a:rPr>
              <a:t>text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web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page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provided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grpSp>
        <p:nvGrpSpPr>
          <p:cNvPr id="5" name="object 5"/>
          <p:cNvGrpSpPr/>
          <p:nvPr/>
        </p:nvGrpSpPr>
        <p:grpSpPr>
          <a:xfrm>
            <a:off x="508000" y="1638300"/>
            <a:ext cx="11684000" cy="4800600"/>
            <a:chOff x="508000" y="1638300"/>
            <a:chExt cx="11684000" cy="4800600"/>
          </a:xfrm>
        </p:grpSpPr>
        <p:sp>
          <p:nvSpPr>
            <p:cNvPr id="6" name="object 6"/>
            <p:cNvSpPr/>
            <p:nvPr/>
          </p:nvSpPr>
          <p:spPr>
            <a:xfrm>
              <a:off x="508000" y="3810000"/>
              <a:ext cx="6134100" cy="2628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0200" y="1638300"/>
              <a:ext cx="5511800" cy="2514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60717" y="4364050"/>
            <a:ext cx="3957954" cy="223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over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125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endParaRPr sz="1800">
              <a:latin typeface="Trebuchet MS"/>
              <a:cs typeface="Trebuchet MS"/>
            </a:endParaRPr>
          </a:p>
          <a:p>
            <a:pPr marL="304800" marR="5080" indent="-292100">
              <a:lnSpc>
                <a:spcPts val="2100"/>
              </a:lnSpc>
              <a:spcBef>
                <a:spcPts val="16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text:</a:t>
            </a:r>
            <a:r>
              <a:rPr sz="1800" spc="-45" dirty="0">
                <a:latin typeface="AoyagiKouzanFontT"/>
                <a:cs typeface="AoyagiKouzanFontT"/>
              </a:rPr>
              <a:t>✔</a:t>
            </a:r>
            <a:r>
              <a:rPr sz="1800" spc="-45" dirty="0">
                <a:latin typeface="Trebuchet MS"/>
                <a:cs typeface="Trebuchet MS"/>
              </a:rPr>
              <a:t>(allarticles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in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CORE  </a:t>
            </a:r>
            <a:r>
              <a:rPr sz="1800" spc="-85" dirty="0">
                <a:latin typeface="Trebuchet MS"/>
                <a:cs typeface="Trebuchet MS"/>
              </a:rPr>
              <a:t>are </a:t>
            </a:r>
            <a:r>
              <a:rPr sz="1800" spc="-65" dirty="0">
                <a:latin typeface="Trebuchet MS"/>
                <a:cs typeface="Trebuchet MS"/>
              </a:rPr>
              <a:t>open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access)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39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BibTeX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20100" y="5270500"/>
            <a:ext cx="495300" cy="495300"/>
            <a:chOff x="8420100" y="5270500"/>
            <a:chExt cx="495300" cy="495300"/>
          </a:xfrm>
        </p:grpSpPr>
        <p:sp>
          <p:nvSpPr>
            <p:cNvPr id="10" name="object 10"/>
            <p:cNvSpPr/>
            <p:nvPr/>
          </p:nvSpPr>
          <p:spPr>
            <a:xfrm>
              <a:off x="8674100" y="5270500"/>
              <a:ext cx="241300" cy="241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0100" y="5524500"/>
              <a:ext cx="228600" cy="241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90854"/>
            <a:ext cx="6965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Why</a:t>
            </a:r>
            <a:r>
              <a:rPr sz="4400" spc="-630" dirty="0"/>
              <a:t> </a:t>
            </a:r>
            <a:r>
              <a:rPr sz="4400" spc="-70" dirty="0"/>
              <a:t>Write</a:t>
            </a:r>
            <a:r>
              <a:rPr sz="4400" spc="-375" dirty="0"/>
              <a:t> </a:t>
            </a:r>
            <a:r>
              <a:rPr sz="4400" dirty="0"/>
              <a:t>a</a:t>
            </a:r>
            <a:r>
              <a:rPr sz="4400" spc="-675" dirty="0"/>
              <a:t> </a:t>
            </a:r>
            <a:r>
              <a:rPr sz="4400" spc="-200" dirty="0"/>
              <a:t>Literature</a:t>
            </a:r>
            <a:r>
              <a:rPr sz="4400" spc="-180" dirty="0"/>
              <a:t> </a:t>
            </a:r>
            <a:r>
              <a:rPr sz="4400" spc="-405" dirty="0"/>
              <a:t>Review?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828800"/>
            <a:ext cx="10515600" cy="1409700"/>
          </a:xfrm>
          <a:custGeom>
            <a:avLst/>
            <a:gdLst/>
            <a:ahLst/>
            <a:cxnLst/>
            <a:rect l="l" t="t" r="r" b="b"/>
            <a:pathLst>
              <a:path w="10515600" h="1409700">
                <a:moveTo>
                  <a:pt x="10515600" y="0"/>
                </a:moveTo>
                <a:lnTo>
                  <a:pt x="0" y="0"/>
                </a:lnTo>
                <a:lnTo>
                  <a:pt x="0" y="1409191"/>
                </a:lnTo>
                <a:lnTo>
                  <a:pt x="10515600" y="1409191"/>
                </a:lnTo>
                <a:lnTo>
                  <a:pt x="10515600" y="0"/>
                </a:lnTo>
                <a:close/>
              </a:path>
            </a:pathLst>
          </a:custGeom>
          <a:solidFill>
            <a:srgbClr val="FFF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" y="1828800"/>
            <a:ext cx="10515600" cy="140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0" indent="-228600">
              <a:lnSpc>
                <a:spcPts val="3135"/>
              </a:lnSpc>
              <a:buFont typeface="Arial"/>
              <a:buChar char="•"/>
              <a:tabLst>
                <a:tab pos="317500" algn="l"/>
              </a:tabLst>
            </a:pPr>
            <a:r>
              <a:rPr sz="2800" spc="-95" dirty="0">
                <a:latin typeface="Trebuchet MS"/>
                <a:cs typeface="Trebuchet MS"/>
              </a:rPr>
              <a:t>Helps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to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determine</a:t>
            </a:r>
            <a:r>
              <a:rPr sz="2800" spc="-470" dirty="0"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C00000"/>
                </a:solidFill>
                <a:latin typeface="Trebuchet MS"/>
                <a:cs typeface="Trebuchet MS"/>
              </a:rPr>
              <a:t>whether</a:t>
            </a:r>
            <a:r>
              <a:rPr sz="2800" spc="-3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2800" spc="-3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C00000"/>
                </a:solidFill>
                <a:latin typeface="Trebuchet MS"/>
                <a:cs typeface="Trebuchet MS"/>
              </a:rPr>
              <a:t>topic</a:t>
            </a:r>
            <a:r>
              <a:rPr sz="2800" spc="-5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2800" spc="-2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C00000"/>
                </a:solidFill>
                <a:latin typeface="Trebuchet MS"/>
                <a:cs typeface="Trebuchet MS"/>
              </a:rPr>
              <a:t>worth</a:t>
            </a:r>
            <a:r>
              <a:rPr sz="2800" spc="-3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C00000"/>
                </a:solidFill>
                <a:latin typeface="Trebuchet MS"/>
                <a:cs typeface="Trebuchet MS"/>
              </a:rPr>
              <a:t>studying</a:t>
            </a:r>
            <a:endParaRPr sz="2800" dirty="0">
              <a:latin typeface="Trebuchet MS"/>
              <a:cs typeface="Trebuchet MS"/>
            </a:endParaRPr>
          </a:p>
          <a:p>
            <a:pPr marL="317500" marR="22987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317500" algn="l"/>
              </a:tabLst>
            </a:pPr>
            <a:r>
              <a:rPr sz="2800" spc="-80" dirty="0">
                <a:latin typeface="Trebuchet MS"/>
                <a:cs typeface="Trebuchet MS"/>
              </a:rPr>
              <a:t>Provides</a:t>
            </a:r>
            <a:r>
              <a:rPr sz="2800" spc="-47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insight</a:t>
            </a:r>
            <a:r>
              <a:rPr sz="2800" spc="-25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into</a:t>
            </a:r>
            <a:r>
              <a:rPr sz="2800" spc="-445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ways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in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which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the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researcher</a:t>
            </a:r>
            <a:r>
              <a:rPr sz="2800" spc="-535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can</a:t>
            </a:r>
            <a:r>
              <a:rPr sz="2800" spc="-475" dirty="0">
                <a:latin typeface="Trebuchet MS"/>
                <a:cs typeface="Trebuchet MS"/>
              </a:rPr>
              <a:t> </a:t>
            </a:r>
            <a:r>
              <a:rPr sz="2800" spc="-175" dirty="0">
                <a:solidFill>
                  <a:srgbClr val="C00000"/>
                </a:solidFill>
                <a:latin typeface="Trebuchet MS"/>
                <a:cs typeface="Trebuchet MS"/>
              </a:rPr>
              <a:t>limit</a:t>
            </a:r>
            <a:r>
              <a:rPr sz="2800" spc="-1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2800" spc="-3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C00000"/>
                </a:solidFill>
                <a:latin typeface="Trebuchet MS"/>
                <a:cs typeface="Trebuchet MS"/>
              </a:rPr>
              <a:t>scope </a:t>
            </a:r>
            <a:r>
              <a:rPr sz="2800" spc="-8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to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a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needed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area</a:t>
            </a:r>
            <a:r>
              <a:rPr sz="2800" spc="-415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ofinquiry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8600" y="3073401"/>
            <a:ext cx="5484091" cy="271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63714" y="6624928"/>
            <a:ext cx="4630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latin typeface="Trebuchet MS"/>
                <a:cs typeface="Trebuchet MS"/>
              </a:rPr>
              <a:t>Source: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https://flexiblelearning.auckland.ac.nz/biomed-lit-review/12_2.html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498600"/>
            <a:ext cx="6718300" cy="2222500"/>
          </a:xfrm>
          <a:custGeom>
            <a:avLst/>
            <a:gdLst/>
            <a:ahLst/>
            <a:cxnLst/>
            <a:rect l="l" t="t" r="r" b="b"/>
            <a:pathLst>
              <a:path w="6718300" h="2222500">
                <a:moveTo>
                  <a:pt x="6718046" y="0"/>
                </a:moveTo>
                <a:lnTo>
                  <a:pt x="0" y="0"/>
                </a:lnTo>
                <a:lnTo>
                  <a:pt x="0" y="2221992"/>
                </a:lnTo>
                <a:lnTo>
                  <a:pt x="6718046" y="2221992"/>
                </a:lnTo>
                <a:lnTo>
                  <a:pt x="6718046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4290" y="1329591"/>
            <a:ext cx="6450330" cy="213741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b="1" dirty="0">
                <a:latin typeface="Times New Roman"/>
                <a:cs typeface="Times New Roman"/>
              </a:rPr>
              <a:t>7. </a:t>
            </a:r>
            <a:r>
              <a:rPr sz="2800" b="1" spc="-10" dirty="0">
                <a:latin typeface="Times New Roman"/>
                <a:cs typeface="Times New Roman"/>
              </a:rPr>
              <a:t>Science.gov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</a:t>
            </a:r>
            <a:r>
              <a:rPr sz="2400" b="1" u="heavy" spc="-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400" b="1" u="heavy" spc="-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www.science.gov/</a:t>
            </a:r>
            <a:r>
              <a:rPr sz="2400" b="1" spc="-10" dirty="0">
                <a:latin typeface="Times New Roman"/>
                <a:cs typeface="Times New Roman"/>
                <a:hlinkClick r:id="rId2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40665" marR="80645" indent="-228600">
              <a:lnSpc>
                <a:spcPct val="79500"/>
              </a:lnSpc>
              <a:spcBef>
                <a:spcPts val="10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latin typeface="Trebuchet MS"/>
                <a:cs typeface="Trebuchet MS"/>
              </a:rPr>
              <a:t>Science.gov</a:t>
            </a:r>
            <a:r>
              <a:rPr sz="2200" spc="-44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a</a:t>
            </a:r>
            <a:r>
              <a:rPr sz="2200" spc="-229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good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resource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as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it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bundles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offers  </a:t>
            </a:r>
            <a:r>
              <a:rPr sz="2200" spc="-70" dirty="0">
                <a:latin typeface="Trebuchet MS"/>
                <a:cs typeface="Trebuchet MS"/>
              </a:rPr>
              <a:t>free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access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4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3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results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from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more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than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15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150" dirty="0">
                <a:latin typeface="Trebuchet MS"/>
                <a:cs typeface="Trebuchet MS"/>
              </a:rPr>
              <a:t>U.S.  </a:t>
            </a:r>
            <a:r>
              <a:rPr sz="2200" spc="-75" dirty="0">
                <a:latin typeface="Trebuchet MS"/>
                <a:cs typeface="Trebuchet MS"/>
              </a:rPr>
              <a:t>federalagencies</a:t>
            </a:r>
            <a:endParaRPr sz="2200">
              <a:latin typeface="Trebuchet MS"/>
              <a:cs typeface="Trebuchet MS"/>
            </a:endParaRPr>
          </a:p>
          <a:p>
            <a:pPr marL="240665" marR="5080" indent="-228600">
              <a:lnSpc>
                <a:spcPct val="795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latin typeface="Trebuchet MS"/>
                <a:cs typeface="Trebuchet MS"/>
              </a:rPr>
              <a:t>There</a:t>
            </a:r>
            <a:r>
              <a:rPr sz="2200" spc="-47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no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need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any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more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4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query</a:t>
            </a:r>
            <a:r>
              <a:rPr sz="2200" spc="-25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all</a:t>
            </a:r>
            <a:r>
              <a:rPr sz="2200" spc="-409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those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resources  </a:t>
            </a:r>
            <a:r>
              <a:rPr sz="2200" spc="-85" dirty="0">
                <a:latin typeface="Trebuchet MS"/>
                <a:cs typeface="Trebuchet MS"/>
              </a:rPr>
              <a:t>separately!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1892300"/>
            <a:ext cx="11455400" cy="4864100"/>
            <a:chOff x="723900" y="1892300"/>
            <a:chExt cx="11455400" cy="4864100"/>
          </a:xfrm>
        </p:grpSpPr>
        <p:sp>
          <p:nvSpPr>
            <p:cNvPr id="5" name="object 5"/>
            <p:cNvSpPr/>
            <p:nvPr/>
          </p:nvSpPr>
          <p:spPr>
            <a:xfrm>
              <a:off x="723900" y="3543300"/>
              <a:ext cx="5867400" cy="3213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32600" y="1892300"/>
              <a:ext cx="5346700" cy="2336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17181" y="4383785"/>
            <a:ext cx="4947920" cy="224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 </a:t>
            </a:r>
            <a:r>
              <a:rPr sz="1800" spc="-95" dirty="0">
                <a:latin typeface="Trebuchet MS"/>
                <a:cs typeface="Trebuchet MS"/>
              </a:rPr>
              <a:t>approx. </a:t>
            </a:r>
            <a:r>
              <a:rPr sz="1800" spc="-30" dirty="0">
                <a:latin typeface="Trebuchet MS"/>
                <a:cs typeface="Trebuchet MS"/>
              </a:rPr>
              <a:t>200 </a:t>
            </a:r>
            <a:r>
              <a:rPr sz="1800" spc="-95" dirty="0">
                <a:latin typeface="Trebuchet MS"/>
                <a:cs typeface="Trebuchet MS"/>
              </a:rPr>
              <a:t>million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&amp;reports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8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208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text:</a:t>
            </a:r>
            <a:r>
              <a:rPr sz="1800" spc="-30" dirty="0">
                <a:latin typeface="AoyagiKouzanFontT"/>
                <a:cs typeface="AoyagiKouzanFontT"/>
              </a:rPr>
              <a:t>✔</a:t>
            </a:r>
            <a:r>
              <a:rPr sz="1800" spc="-30" dirty="0">
                <a:latin typeface="Trebuchet MS"/>
                <a:cs typeface="Trebuchet MS"/>
              </a:rPr>
              <a:t>(available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some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databases)</a:t>
            </a:r>
            <a:endParaRPr sz="1800">
              <a:latin typeface="Trebuchet MS"/>
              <a:cs typeface="Trebuchet MS"/>
            </a:endParaRPr>
          </a:p>
          <a:p>
            <a:pPr marL="304800" marR="281305" indent="-292100">
              <a:lnSpc>
                <a:spcPts val="230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APA,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MLA,RIS,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BibTeX</a:t>
            </a:r>
            <a:r>
              <a:rPr sz="1800" spc="-35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(available  </a:t>
            </a:r>
            <a:r>
              <a:rPr sz="1800" spc="-50" dirty="0">
                <a:latin typeface="Trebuchet MS"/>
                <a:cs typeface="Trebuchet MS"/>
              </a:rPr>
              <a:t>for </a:t>
            </a:r>
            <a:r>
              <a:rPr sz="1800" spc="-75" dirty="0">
                <a:latin typeface="Trebuchet MS"/>
                <a:cs typeface="Trebuchet MS"/>
              </a:rPr>
              <a:t>some</a:t>
            </a:r>
            <a:r>
              <a:rPr sz="1800" spc="-32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databases)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grpSp>
        <p:nvGrpSpPr>
          <p:cNvPr id="9" name="object 9"/>
          <p:cNvGrpSpPr/>
          <p:nvPr/>
        </p:nvGrpSpPr>
        <p:grpSpPr>
          <a:xfrm>
            <a:off x="8115300" y="4978400"/>
            <a:ext cx="889000" cy="800100"/>
            <a:chOff x="8115300" y="4978400"/>
            <a:chExt cx="889000" cy="800100"/>
          </a:xfrm>
        </p:grpSpPr>
        <p:sp>
          <p:nvSpPr>
            <p:cNvPr id="10" name="object 10"/>
            <p:cNvSpPr/>
            <p:nvPr/>
          </p:nvSpPr>
          <p:spPr>
            <a:xfrm>
              <a:off x="8763000" y="4978400"/>
              <a:ext cx="241300" cy="241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3900" y="5257800"/>
              <a:ext cx="228600" cy="241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15300" y="5537200"/>
              <a:ext cx="228600" cy="241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900" y="1181100"/>
            <a:ext cx="11823700" cy="2628900"/>
            <a:chOff x="342900" y="1181100"/>
            <a:chExt cx="11823700" cy="2628900"/>
          </a:xfrm>
        </p:grpSpPr>
        <p:sp>
          <p:nvSpPr>
            <p:cNvPr id="3" name="object 3"/>
            <p:cNvSpPr/>
            <p:nvPr/>
          </p:nvSpPr>
          <p:spPr>
            <a:xfrm>
              <a:off x="6718300" y="1181100"/>
              <a:ext cx="5448300" cy="2387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2900" y="1485900"/>
              <a:ext cx="7010400" cy="2324100"/>
            </a:xfrm>
            <a:custGeom>
              <a:avLst/>
              <a:gdLst/>
              <a:ahLst/>
              <a:cxnLst/>
              <a:rect l="l" t="t" r="r" b="b"/>
              <a:pathLst>
                <a:path w="7010400" h="2324100">
                  <a:moveTo>
                    <a:pt x="7010400" y="0"/>
                  </a:moveTo>
                  <a:lnTo>
                    <a:pt x="0" y="0"/>
                  </a:lnTo>
                  <a:lnTo>
                    <a:pt x="0" y="2324100"/>
                  </a:lnTo>
                  <a:lnTo>
                    <a:pt x="7010400" y="23241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F1F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6" name="object 6"/>
          <p:cNvSpPr/>
          <p:nvPr/>
        </p:nvSpPr>
        <p:spPr>
          <a:xfrm>
            <a:off x="342900" y="3962400"/>
            <a:ext cx="7378700" cy="255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7574" y="1333409"/>
            <a:ext cx="11632565" cy="47078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300" b="1" spc="25" dirty="0">
                <a:latin typeface="Times New Roman"/>
                <a:cs typeface="Times New Roman"/>
              </a:rPr>
              <a:t>8. </a:t>
            </a:r>
            <a:r>
              <a:rPr sz="3300" b="1" spc="-10" dirty="0">
                <a:latin typeface="Times New Roman"/>
                <a:cs typeface="Times New Roman"/>
              </a:rPr>
              <a:t>Semantic</a:t>
            </a:r>
            <a:r>
              <a:rPr sz="3300" b="1" spc="-8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Scholar</a:t>
            </a: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b="1" spc="-25" dirty="0">
                <a:latin typeface="Times New Roman"/>
                <a:cs typeface="Times New Roman"/>
              </a:rPr>
              <a:t>(</a:t>
            </a:r>
            <a:r>
              <a:rPr sz="2800" b="1" u="heavy" spc="-2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800" b="1" u="heavy" spc="-2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www.semanticscholar.org/</a:t>
            </a:r>
            <a:r>
              <a:rPr sz="2800" b="1" spc="-25" dirty="0">
                <a:latin typeface="Times New Roman"/>
                <a:cs typeface="Times New Roman"/>
                <a:hlinkClick r:id="rId4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latin typeface="Trebuchet MS"/>
                <a:cs typeface="Trebuchet MS"/>
              </a:rPr>
              <a:t>Semantic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Scholar</a:t>
            </a:r>
            <a:r>
              <a:rPr sz="2200" spc="-32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comparatively</a:t>
            </a:r>
            <a:r>
              <a:rPr sz="2200" spc="-45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new</a:t>
            </a:r>
            <a:r>
              <a:rPr sz="2200" spc="-30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search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engines</a:t>
            </a:r>
            <a:endParaRPr sz="2200">
              <a:latin typeface="Trebuchet MS"/>
              <a:cs typeface="Trebuchet MS"/>
            </a:endParaRPr>
          </a:p>
          <a:p>
            <a:pPr marL="241300" marR="5288915" indent="-228600">
              <a:lnSpc>
                <a:spcPct val="795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latin typeface="Trebuchet MS"/>
                <a:cs typeface="Trebuchet MS"/>
              </a:rPr>
              <a:t>Its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mission</a:t>
            </a:r>
            <a:r>
              <a:rPr sz="2200" spc="13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provide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more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relevant</a:t>
            </a:r>
            <a:r>
              <a:rPr sz="2200" spc="-33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and</a:t>
            </a:r>
            <a:r>
              <a:rPr sz="2200" spc="-19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impactful  </a:t>
            </a:r>
            <a:r>
              <a:rPr sz="2200" spc="-70" dirty="0">
                <a:latin typeface="Trebuchet MS"/>
                <a:cs typeface="Trebuchet MS"/>
              </a:rPr>
              <a:t>search </a:t>
            </a:r>
            <a:r>
              <a:rPr sz="2200" spc="-85" dirty="0">
                <a:latin typeface="Trebuchet MS"/>
                <a:cs typeface="Trebuchet MS"/>
              </a:rPr>
              <a:t>results </a:t>
            </a:r>
            <a:r>
              <a:rPr sz="2200" spc="-90" dirty="0">
                <a:latin typeface="Trebuchet MS"/>
                <a:cs typeface="Trebuchet MS"/>
              </a:rPr>
              <a:t>using </a:t>
            </a:r>
            <a:r>
              <a:rPr sz="2200" dirty="0">
                <a:latin typeface="Trebuchet MS"/>
                <a:cs typeface="Trebuchet MS"/>
              </a:rPr>
              <a:t>AI </a:t>
            </a:r>
            <a:r>
              <a:rPr sz="2200" spc="-90" dirty="0">
                <a:latin typeface="Trebuchet MS"/>
                <a:cs typeface="Trebuchet MS"/>
              </a:rPr>
              <a:t>powered algorithms </a:t>
            </a:r>
            <a:r>
              <a:rPr sz="2200" spc="-60" dirty="0">
                <a:latin typeface="Trebuchet MS"/>
                <a:cs typeface="Trebuchet MS"/>
              </a:rPr>
              <a:t>that </a:t>
            </a:r>
            <a:r>
              <a:rPr sz="2200" spc="-90" dirty="0">
                <a:latin typeface="Trebuchet MS"/>
                <a:cs typeface="Trebuchet MS"/>
              </a:rPr>
              <a:t>find  </a:t>
            </a:r>
            <a:r>
              <a:rPr sz="2200" spc="-100" dirty="0">
                <a:latin typeface="Trebuchet MS"/>
                <a:cs typeface="Trebuchet MS"/>
              </a:rPr>
              <a:t>hidden </a:t>
            </a:r>
            <a:r>
              <a:rPr sz="2200" spc="-90" dirty="0">
                <a:latin typeface="Trebuchet MS"/>
                <a:cs typeface="Trebuchet MS"/>
              </a:rPr>
              <a:t>connections </a:t>
            </a:r>
            <a:r>
              <a:rPr sz="2200" spc="-75" dirty="0">
                <a:latin typeface="Trebuchet MS"/>
                <a:cs typeface="Trebuchet MS"/>
              </a:rPr>
              <a:t>andlinks </a:t>
            </a:r>
            <a:r>
              <a:rPr sz="2200" spc="-95" dirty="0">
                <a:latin typeface="Trebuchet MS"/>
                <a:cs typeface="Trebuchet MS"/>
              </a:rPr>
              <a:t>between </a:t>
            </a:r>
            <a:r>
              <a:rPr sz="2200" spc="-75" dirty="0">
                <a:latin typeface="Trebuchet MS"/>
                <a:cs typeface="Trebuchet MS"/>
              </a:rPr>
              <a:t>research</a:t>
            </a:r>
            <a:r>
              <a:rPr sz="2200" spc="-57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topics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700">
              <a:latin typeface="Trebuchet MS"/>
              <a:cs typeface="Trebuchet MS"/>
            </a:endParaRPr>
          </a:p>
          <a:p>
            <a:pPr marL="7719695" lvl="1" indent="-292735">
              <a:lnSpc>
                <a:spcPct val="100000"/>
              </a:lnSpc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approx.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173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32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7719695" lvl="1" indent="-29273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7719695" lvl="1" indent="-292735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7719695" lvl="1" indent="-292735">
              <a:lnSpc>
                <a:spcPts val="2130"/>
              </a:lnSpc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7719695" lvl="1" indent="-292735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7719695" lvl="1" indent="-292735">
              <a:lnSpc>
                <a:spcPts val="2130"/>
              </a:lnSpc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text: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7719695" lvl="1" indent="-29273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719695" algn="l"/>
                <a:tab pos="772033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APA,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MLA,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Chicago,BibTeX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342900" y="1485900"/>
            <a:ext cx="7010400" cy="1841500"/>
          </a:xfrm>
          <a:prstGeom prst="rect">
            <a:avLst/>
          </a:prstGeom>
          <a:solidFill>
            <a:srgbClr val="F1F1E6"/>
          </a:solidFill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ts val="3560"/>
              </a:lnSpc>
            </a:pPr>
            <a:r>
              <a:rPr sz="3300" b="1" spc="25" dirty="0">
                <a:latin typeface="Times New Roman"/>
                <a:cs typeface="Times New Roman"/>
              </a:rPr>
              <a:t>9. </a:t>
            </a:r>
            <a:r>
              <a:rPr sz="3300" b="1" spc="-5" dirty="0">
                <a:latin typeface="Times New Roman"/>
                <a:cs typeface="Times New Roman"/>
              </a:rPr>
              <a:t>Baidu</a:t>
            </a:r>
            <a:r>
              <a:rPr sz="3300" b="1" spc="-4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Scholar</a:t>
            </a:r>
            <a:endParaRPr sz="330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740"/>
              </a:spcBef>
            </a:pPr>
            <a:r>
              <a:rPr sz="2800" b="1" dirty="0">
                <a:latin typeface="Times New Roman"/>
                <a:cs typeface="Times New Roman"/>
              </a:rPr>
              <a:t>(</a:t>
            </a:r>
            <a:r>
              <a:rPr sz="2800" b="1" u="heavy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https://xueshu.baidu.com/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315595" marR="285115" indent="-228600">
              <a:lnSpc>
                <a:spcPts val="2400"/>
              </a:lnSpc>
              <a:spcBef>
                <a:spcPts val="1220"/>
              </a:spcBef>
              <a:buFont typeface="Arial"/>
              <a:buChar char="•"/>
              <a:tabLst>
                <a:tab pos="315595" algn="l"/>
                <a:tab pos="316230" algn="l"/>
              </a:tabLst>
            </a:pPr>
            <a:r>
              <a:rPr sz="2200" spc="-90" dirty="0">
                <a:latin typeface="Trebuchet MS"/>
                <a:cs typeface="Trebuchet MS"/>
              </a:rPr>
              <a:t>Although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Baidu</a:t>
            </a:r>
            <a:r>
              <a:rPr sz="2200" spc="-75" dirty="0">
                <a:latin typeface="Trebuchet MS"/>
                <a:cs typeface="Trebuchet MS"/>
              </a:rPr>
              <a:t> Scholar's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interface</a:t>
            </a:r>
            <a:r>
              <a:rPr sz="2200" spc="-3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is</a:t>
            </a:r>
            <a:r>
              <a:rPr sz="2200" spc="-45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Chinese,</a:t>
            </a:r>
            <a:r>
              <a:rPr sz="2200" spc="-38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its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index  </a:t>
            </a:r>
            <a:r>
              <a:rPr sz="2200" spc="-85" dirty="0">
                <a:latin typeface="Trebuchet MS"/>
                <a:cs typeface="Trebuchet MS"/>
              </a:rPr>
              <a:t>contains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research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papers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2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English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as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well</a:t>
            </a:r>
            <a:r>
              <a:rPr sz="2200" spc="-21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as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Chinese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1800" y="3429000"/>
            <a:ext cx="11696700" cy="3187700"/>
            <a:chOff x="431800" y="3429000"/>
            <a:chExt cx="11696700" cy="3187700"/>
          </a:xfrm>
        </p:grpSpPr>
        <p:sp>
          <p:nvSpPr>
            <p:cNvPr id="5" name="object 5"/>
            <p:cNvSpPr/>
            <p:nvPr/>
          </p:nvSpPr>
          <p:spPr>
            <a:xfrm>
              <a:off x="431800" y="3606800"/>
              <a:ext cx="60071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38900" y="3429000"/>
              <a:ext cx="5689600" cy="3187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63357" y="1126109"/>
            <a:ext cx="4252595" cy="223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Coverage: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approx.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100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million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  <a:p>
            <a:pPr marL="304800" marR="5080" indent="-292100">
              <a:lnSpc>
                <a:spcPts val="2200"/>
              </a:lnSpc>
              <a:spcBef>
                <a:spcPts val="8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5" dirty="0">
                <a:latin typeface="Trebuchet MS"/>
                <a:cs typeface="Trebuchet MS"/>
              </a:rPr>
              <a:t>Abstracts: </a:t>
            </a:r>
            <a:r>
              <a:rPr sz="1800" spc="-75" dirty="0">
                <a:latin typeface="Trebuchet MS"/>
                <a:cs typeface="Trebuchet MS"/>
              </a:rPr>
              <a:t>only </a:t>
            </a:r>
            <a:r>
              <a:rPr sz="1800" spc="-95" dirty="0">
                <a:latin typeface="Trebuchet MS"/>
                <a:cs typeface="Trebuchet MS"/>
              </a:rPr>
              <a:t>snippets </a:t>
            </a:r>
            <a:r>
              <a:rPr sz="1800" spc="-35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the </a:t>
            </a:r>
            <a:r>
              <a:rPr sz="1800" spc="-110" dirty="0">
                <a:latin typeface="Trebuchet MS"/>
                <a:cs typeface="Trebuchet MS"/>
              </a:rPr>
              <a:t>abstract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are  </a:t>
            </a:r>
            <a:r>
              <a:rPr sz="1800" spc="-114" dirty="0">
                <a:latin typeface="Trebuchet MS"/>
                <a:cs typeface="Trebuchet MS"/>
              </a:rPr>
              <a:t>available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ts val="1989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20" dirty="0">
                <a:latin typeface="Trebuchet MS"/>
                <a:cs typeface="Trebuchet MS"/>
              </a:rPr>
              <a:t>Related </a:t>
            </a:r>
            <a:r>
              <a:rPr sz="1800" spc="-105" dirty="0">
                <a:latin typeface="Trebuchet MS"/>
                <a:cs typeface="Trebuchet MS"/>
              </a:rPr>
              <a:t>articles: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ts val="2130"/>
              </a:lnSpc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100" dirty="0">
                <a:latin typeface="Trebuchet MS"/>
                <a:cs typeface="Trebuchet MS"/>
              </a:rPr>
              <a:t>References: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0" dirty="0">
                <a:latin typeface="Trebuchet MS"/>
                <a:cs typeface="Trebuchet MS"/>
              </a:rPr>
              <a:t>Cited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by:</a:t>
            </a:r>
            <a:endParaRPr sz="1800">
              <a:latin typeface="Trebuchet MS"/>
              <a:cs typeface="Trebuchet MS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85" dirty="0">
                <a:latin typeface="Trebuchet MS"/>
                <a:cs typeface="Trebuchet MS"/>
              </a:rPr>
              <a:t>Links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full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text:</a:t>
            </a:r>
            <a:r>
              <a:rPr sz="1800" dirty="0">
                <a:latin typeface="AoyagiKouzanFontT"/>
                <a:cs typeface="AoyagiKouzanFontT"/>
              </a:rPr>
              <a:t>✔</a:t>
            </a:r>
            <a:endParaRPr sz="1800">
              <a:latin typeface="AoyagiKouzanFontT"/>
              <a:cs typeface="AoyagiKouzanFontT"/>
            </a:endParaRPr>
          </a:p>
          <a:p>
            <a:pPr marL="304800" indent="-2921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1800" spc="-75" dirty="0">
                <a:latin typeface="Trebuchet MS"/>
                <a:cs typeface="Trebuchet MS"/>
              </a:rPr>
              <a:t>Export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formats: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APA,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MLA,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RIS,BibTeX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24900" y="2565400"/>
            <a:ext cx="241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63804"/>
            <a:ext cx="102749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How </a:t>
            </a:r>
            <a:r>
              <a:rPr sz="4200" spc="15" dirty="0"/>
              <a:t>to </a:t>
            </a:r>
            <a:r>
              <a:rPr sz="4200" spc="-235" dirty="0"/>
              <a:t>Find </a:t>
            </a:r>
            <a:r>
              <a:rPr sz="4200" spc="-185" dirty="0"/>
              <a:t>Literature </a:t>
            </a:r>
            <a:r>
              <a:rPr sz="4200" spc="-285" dirty="0"/>
              <a:t>(Academic</a:t>
            </a:r>
            <a:r>
              <a:rPr sz="4200" spc="-325" dirty="0"/>
              <a:t> </a:t>
            </a:r>
            <a:r>
              <a:rPr sz="4200" spc="-295" dirty="0"/>
              <a:t>SearchEngine)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342900" y="1422400"/>
            <a:ext cx="11226800" cy="2159000"/>
          </a:xfrm>
          <a:prstGeom prst="rect">
            <a:avLst/>
          </a:prstGeom>
          <a:solidFill>
            <a:srgbClr val="F1F1E6"/>
          </a:solidFill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ts val="3090"/>
              </a:lnSpc>
            </a:pPr>
            <a:r>
              <a:rPr sz="3100" b="1" spc="30" dirty="0">
                <a:latin typeface="Times New Roman"/>
                <a:cs typeface="Times New Roman"/>
              </a:rPr>
              <a:t>10.</a:t>
            </a:r>
            <a:r>
              <a:rPr sz="3100" b="1" spc="-15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Pubmed</a:t>
            </a:r>
            <a:endParaRPr sz="310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380"/>
              </a:spcBef>
            </a:pPr>
            <a:r>
              <a:rPr sz="2600" b="1" spc="-10" dirty="0">
                <a:latin typeface="Times New Roman"/>
                <a:cs typeface="Times New Roman"/>
              </a:rPr>
              <a:t>(</a:t>
            </a:r>
            <a:r>
              <a:rPr sz="2600" b="1" u="heavy" spc="-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https://pubmed.ncbi.nlm.nih.gov/</a:t>
            </a:r>
            <a:r>
              <a:rPr sz="2600" b="1" spc="-10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315595" marR="411480" indent="-228600">
              <a:lnSpc>
                <a:spcPct val="79200"/>
              </a:lnSpc>
              <a:spcBef>
                <a:spcPts val="1080"/>
              </a:spcBef>
              <a:buFont typeface="Arial"/>
              <a:buChar char="•"/>
              <a:tabLst>
                <a:tab pos="315595" algn="l"/>
                <a:tab pos="316230" algn="l"/>
              </a:tabLst>
            </a:pPr>
            <a:r>
              <a:rPr sz="2000" spc="-10" dirty="0">
                <a:latin typeface="Trebuchet MS"/>
                <a:cs typeface="Trebuchet MS"/>
              </a:rPr>
              <a:t>PubMed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is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free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search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engine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accessing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primarily</a:t>
            </a:r>
            <a:r>
              <a:rPr sz="2000" spc="-38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MEDLINE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database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references</a:t>
            </a:r>
            <a:r>
              <a:rPr sz="2000" spc="-31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and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abstracts  </a:t>
            </a:r>
            <a:r>
              <a:rPr sz="2000" spc="10" dirty="0">
                <a:latin typeface="Trebuchet MS"/>
                <a:cs typeface="Trebuchet MS"/>
              </a:rPr>
              <a:t>on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life</a:t>
            </a:r>
            <a:r>
              <a:rPr sz="2000" spc="-3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sciences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and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biomedicaltopics</a:t>
            </a:r>
            <a:endParaRPr sz="2000">
              <a:latin typeface="Trebuchet MS"/>
              <a:cs typeface="Trebuchet MS"/>
            </a:endParaRPr>
          </a:p>
          <a:p>
            <a:pPr marL="315595" marR="336550" indent="-228600">
              <a:lnSpc>
                <a:spcPct val="79200"/>
              </a:lnSpc>
              <a:spcBef>
                <a:spcPts val="994"/>
              </a:spcBef>
              <a:buFont typeface="Arial"/>
              <a:buChar char="•"/>
              <a:tabLst>
                <a:tab pos="315595" algn="l"/>
                <a:tab pos="316230" algn="l"/>
              </a:tabLst>
            </a:pPr>
            <a:r>
              <a:rPr sz="2000" spc="-55" dirty="0">
                <a:latin typeface="Trebuchet MS"/>
                <a:cs typeface="Trebuchet MS"/>
              </a:rPr>
              <a:t>The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United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States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National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Library</a:t>
            </a:r>
            <a:r>
              <a:rPr sz="2000" spc="-39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Medicine</a:t>
            </a:r>
            <a:r>
              <a:rPr sz="2000" spc="11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(NLM)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at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National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Institutes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Health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maintains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  </a:t>
            </a:r>
            <a:r>
              <a:rPr sz="2000" spc="-75" dirty="0">
                <a:latin typeface="Trebuchet MS"/>
                <a:cs typeface="Trebuchet MS"/>
              </a:rPr>
              <a:t>database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as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part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Entrezsystem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information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retrieval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3721100"/>
            <a:ext cx="69088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9100" y="3670300"/>
            <a:ext cx="3213100" cy="275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23901"/>
            <a:ext cx="101225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4" dirty="0"/>
              <a:t>How</a:t>
            </a:r>
            <a:r>
              <a:rPr sz="4000" spc="-400" dirty="0"/>
              <a:t> </a:t>
            </a:r>
            <a:r>
              <a:rPr sz="4000" spc="-10" dirty="0"/>
              <a:t>to</a:t>
            </a:r>
            <a:r>
              <a:rPr sz="4000" spc="-340" dirty="0"/>
              <a:t> </a:t>
            </a:r>
            <a:r>
              <a:rPr sz="4000" spc="-190" dirty="0"/>
              <a:t>evaluate</a:t>
            </a:r>
            <a:r>
              <a:rPr sz="4000" spc="-535" dirty="0"/>
              <a:t> </a:t>
            </a:r>
            <a:r>
              <a:rPr sz="4000" spc="-80" dirty="0"/>
              <a:t>the</a:t>
            </a:r>
            <a:r>
              <a:rPr sz="4000" spc="-240" dirty="0"/>
              <a:t> </a:t>
            </a:r>
            <a:r>
              <a:rPr sz="4000" spc="-100" dirty="0"/>
              <a:t>reliability</a:t>
            </a:r>
            <a:r>
              <a:rPr sz="4000" spc="-415" dirty="0"/>
              <a:t> </a:t>
            </a:r>
            <a:r>
              <a:rPr sz="4000" spc="-15" dirty="0"/>
              <a:t>of</a:t>
            </a:r>
            <a:r>
              <a:rPr sz="4000" spc="-225" dirty="0"/>
              <a:t> </a:t>
            </a:r>
            <a:r>
              <a:rPr sz="4000" spc="-110" dirty="0"/>
              <a:t>literature</a:t>
            </a:r>
            <a:r>
              <a:rPr sz="4000" spc="-235" dirty="0"/>
              <a:t> </a:t>
            </a:r>
            <a:r>
              <a:rPr sz="4000" spc="-275" dirty="0"/>
              <a:t>sources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38200" y="914400"/>
            <a:ext cx="10515600" cy="1511300"/>
          </a:xfrm>
          <a:custGeom>
            <a:avLst/>
            <a:gdLst/>
            <a:ahLst/>
            <a:cxnLst/>
            <a:rect l="l" t="t" r="r" b="b"/>
            <a:pathLst>
              <a:path w="10515600" h="1511300">
                <a:moveTo>
                  <a:pt x="10515600" y="0"/>
                </a:moveTo>
                <a:lnTo>
                  <a:pt x="0" y="0"/>
                </a:lnTo>
                <a:lnTo>
                  <a:pt x="0" y="1511300"/>
                </a:lnTo>
                <a:lnTo>
                  <a:pt x="10515600" y="1511300"/>
                </a:lnTo>
                <a:lnTo>
                  <a:pt x="10515600" y="0"/>
                </a:lnTo>
                <a:close/>
              </a:path>
            </a:pathLst>
          </a:custGeom>
          <a:solidFill>
            <a:srgbClr val="EBF8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" y="914400"/>
            <a:ext cx="10515600" cy="15113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17500" marR="1293495" indent="-228600">
              <a:lnSpc>
                <a:spcPts val="2600"/>
              </a:lnSpc>
              <a:spcBef>
                <a:spcPts val="215"/>
              </a:spcBef>
              <a:buFont typeface="Arial"/>
              <a:buChar char="•"/>
              <a:tabLst>
                <a:tab pos="317500" algn="l"/>
              </a:tabLst>
            </a:pPr>
            <a:r>
              <a:rPr sz="2400" spc="-95" dirty="0">
                <a:latin typeface="Trebuchet MS"/>
                <a:cs typeface="Trebuchet MS"/>
              </a:rPr>
              <a:t>Journal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ranking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widely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used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in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academiccircles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in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the</a:t>
            </a:r>
            <a:r>
              <a:rPr sz="2400" spc="-33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evaluationof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an  </a:t>
            </a:r>
            <a:r>
              <a:rPr sz="2400" spc="-85" dirty="0">
                <a:latin typeface="Trebuchet MS"/>
                <a:cs typeface="Trebuchet MS"/>
              </a:rPr>
              <a:t>academic</a:t>
            </a:r>
            <a:r>
              <a:rPr sz="2400" spc="-41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journal's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impact </a:t>
            </a:r>
            <a:r>
              <a:rPr sz="2400" spc="-60" dirty="0">
                <a:latin typeface="Trebuchet MS"/>
                <a:cs typeface="Trebuchet MS"/>
              </a:rPr>
              <a:t>and</a:t>
            </a:r>
            <a:r>
              <a:rPr sz="2400" spc="-46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quality</a:t>
            </a:r>
            <a:endParaRPr sz="2400" dirty="0">
              <a:latin typeface="Times New Roman"/>
              <a:cs typeface="Times New Roman"/>
            </a:endParaRPr>
          </a:p>
          <a:p>
            <a:pPr marL="317500" marR="730250" indent="-228600">
              <a:lnSpc>
                <a:spcPts val="2600"/>
              </a:lnSpc>
              <a:spcBef>
                <a:spcPts val="1000"/>
              </a:spcBef>
              <a:buFont typeface="Arial"/>
              <a:buChar char="•"/>
              <a:tabLst>
                <a:tab pos="317500" algn="l"/>
              </a:tabLst>
            </a:pPr>
            <a:r>
              <a:rPr sz="2400" spc="-95" dirty="0">
                <a:latin typeface="Trebuchet MS"/>
                <a:cs typeface="Trebuchet MS"/>
              </a:rPr>
              <a:t>Journal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indexed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in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an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indexing</a:t>
            </a:r>
            <a:r>
              <a:rPr sz="2400" spc="-32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database</a:t>
            </a:r>
            <a:r>
              <a:rPr sz="2400" spc="-434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such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as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C00000"/>
                </a:solidFill>
                <a:latin typeface="Trebuchet MS"/>
                <a:cs typeface="Trebuchet MS"/>
              </a:rPr>
              <a:t>ISI</a:t>
            </a:r>
            <a:r>
              <a:rPr sz="2400" spc="-2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(International</a:t>
            </a:r>
            <a:r>
              <a:rPr lang="en-US" sz="2400" spc="-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scientific 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indexing)</a:t>
            </a:r>
            <a:r>
              <a:rPr sz="2400" spc="-95" dirty="0">
                <a:latin typeface="Trebuchet MS"/>
                <a:cs typeface="Trebuchet MS"/>
              </a:rPr>
              <a:t>,</a:t>
            </a:r>
            <a:r>
              <a:rPr sz="2400" spc="-409" dirty="0"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Scopus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or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Scimago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" y="2527300"/>
            <a:ext cx="5118100" cy="414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30900" y="4635500"/>
            <a:ext cx="6096000" cy="2032000"/>
          </a:xfrm>
          <a:prstGeom prst="rect">
            <a:avLst/>
          </a:prstGeom>
          <a:solidFill>
            <a:srgbClr val="F8F1EB"/>
          </a:solidFill>
        </p:spPr>
        <p:txBody>
          <a:bodyPr vert="horz" wrap="square" lIns="0" tIns="9525" rIns="0" bIns="0" rtlCol="0">
            <a:spAutoFit/>
          </a:bodyPr>
          <a:lstStyle/>
          <a:p>
            <a:pPr marL="384175" marR="396240" indent="-292100">
              <a:lnSpc>
                <a:spcPct val="101899"/>
              </a:lnSpc>
              <a:spcBef>
                <a:spcPts val="75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800" spc="-105" dirty="0">
                <a:latin typeface="Trebuchet MS"/>
                <a:cs typeface="Trebuchet MS"/>
              </a:rPr>
              <a:t>Quartile </a:t>
            </a:r>
            <a:r>
              <a:rPr sz="1800" spc="-95" dirty="0">
                <a:latin typeface="Trebuchet MS"/>
                <a:cs typeface="Trebuchet MS"/>
              </a:rPr>
              <a:t>rankings </a:t>
            </a:r>
            <a:r>
              <a:rPr sz="1800" spc="-85" dirty="0">
                <a:latin typeface="Trebuchet MS"/>
                <a:cs typeface="Trebuchet MS"/>
              </a:rPr>
              <a:t>derived </a:t>
            </a:r>
            <a:r>
              <a:rPr sz="1800" spc="-50" dirty="0">
                <a:latin typeface="Trebuchet MS"/>
                <a:cs typeface="Trebuchet MS"/>
              </a:rPr>
              <a:t>for </a:t>
            </a:r>
            <a:r>
              <a:rPr sz="1800" spc="-85" dirty="0">
                <a:latin typeface="Trebuchet MS"/>
                <a:cs typeface="Trebuchet MS"/>
              </a:rPr>
              <a:t>each </a:t>
            </a:r>
            <a:r>
              <a:rPr sz="1800" spc="-80" dirty="0">
                <a:latin typeface="Trebuchet MS"/>
                <a:cs typeface="Trebuchet MS"/>
              </a:rPr>
              <a:t>journal </a:t>
            </a:r>
            <a:r>
              <a:rPr sz="1800" spc="-60" dirty="0">
                <a:latin typeface="Trebuchet MS"/>
                <a:cs typeface="Trebuchet MS"/>
              </a:rPr>
              <a:t>in </a:t>
            </a:r>
            <a:r>
              <a:rPr sz="1800" spc="-85" dirty="0">
                <a:latin typeface="Trebuchet MS"/>
                <a:cs typeface="Trebuchet MS"/>
              </a:rPr>
              <a:t>each </a:t>
            </a:r>
            <a:r>
              <a:rPr sz="1800" spc="-35" dirty="0">
                <a:latin typeface="Trebuchet MS"/>
                <a:cs typeface="Trebuchet MS"/>
              </a:rPr>
              <a:t>of </a:t>
            </a:r>
            <a:r>
              <a:rPr sz="1800" spc="-114" dirty="0">
                <a:latin typeface="Trebuchet MS"/>
                <a:cs typeface="Trebuchet MS"/>
              </a:rPr>
              <a:t>its  </a:t>
            </a:r>
            <a:r>
              <a:rPr sz="1800" spc="-85" dirty="0">
                <a:latin typeface="Trebuchet MS"/>
                <a:cs typeface="Trebuchet MS"/>
              </a:rPr>
              <a:t>subject </a:t>
            </a:r>
            <a:r>
              <a:rPr sz="1800" spc="-95" dirty="0">
                <a:latin typeface="Trebuchet MS"/>
                <a:cs typeface="Trebuchet MS"/>
              </a:rPr>
              <a:t>categories according </a:t>
            </a:r>
            <a:r>
              <a:rPr sz="1800" spc="-60" dirty="0">
                <a:latin typeface="Trebuchet MS"/>
                <a:cs typeface="Trebuchet MS"/>
              </a:rPr>
              <a:t>to </a:t>
            </a:r>
            <a:r>
              <a:rPr sz="1800" spc="-90" dirty="0">
                <a:latin typeface="Trebuchet MS"/>
                <a:cs typeface="Trebuchet MS"/>
              </a:rPr>
              <a:t>which </a:t>
            </a:r>
            <a:r>
              <a:rPr sz="1800" spc="-105" dirty="0">
                <a:latin typeface="Trebuchet MS"/>
                <a:cs typeface="Trebuchet MS"/>
              </a:rPr>
              <a:t>quartile </a:t>
            </a:r>
            <a:r>
              <a:rPr sz="1800" spc="-35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the </a:t>
            </a:r>
            <a:r>
              <a:rPr sz="1800" spc="-105" dirty="0">
                <a:latin typeface="Trebuchet MS"/>
                <a:cs typeface="Trebuchet MS"/>
              </a:rPr>
              <a:t>IF  </a:t>
            </a:r>
            <a:r>
              <a:rPr sz="1800" spc="-100" dirty="0">
                <a:latin typeface="Trebuchet MS"/>
                <a:cs typeface="Trebuchet MS"/>
              </a:rPr>
              <a:t>distribution </a:t>
            </a:r>
            <a:r>
              <a:rPr sz="1800" spc="-70" dirty="0">
                <a:latin typeface="Trebuchet MS"/>
                <a:cs typeface="Trebuchet MS"/>
              </a:rPr>
              <a:t>the </a:t>
            </a:r>
            <a:r>
              <a:rPr sz="1800" spc="-80" dirty="0">
                <a:latin typeface="Trebuchet MS"/>
                <a:cs typeface="Trebuchet MS"/>
              </a:rPr>
              <a:t>journal </a:t>
            </a:r>
            <a:r>
              <a:rPr sz="1800" spc="-85" dirty="0">
                <a:latin typeface="Trebuchet MS"/>
                <a:cs typeface="Trebuchet MS"/>
              </a:rPr>
              <a:t>occupies </a:t>
            </a:r>
            <a:r>
              <a:rPr sz="1800" spc="-50" dirty="0">
                <a:latin typeface="Trebuchet MS"/>
                <a:cs typeface="Trebuchet MS"/>
              </a:rPr>
              <a:t>for </a:t>
            </a:r>
            <a:r>
              <a:rPr sz="1800" spc="-90" dirty="0">
                <a:latin typeface="Trebuchet MS"/>
                <a:cs typeface="Trebuchet MS"/>
              </a:rPr>
              <a:t>that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subjectcategory</a:t>
            </a:r>
            <a:endParaRPr sz="1800">
              <a:latin typeface="Trebuchet MS"/>
              <a:cs typeface="Trebuchet MS"/>
            </a:endParaRPr>
          </a:p>
          <a:p>
            <a:pPr marL="384175" indent="-292735">
              <a:lnSpc>
                <a:spcPts val="2100"/>
              </a:lnSpc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800" spc="-10" dirty="0">
                <a:latin typeface="Trebuchet MS"/>
                <a:cs typeface="Trebuchet MS"/>
              </a:rPr>
              <a:t>Q1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top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25%</a:t>
            </a:r>
            <a:r>
              <a:rPr sz="1800" spc="7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of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the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IF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  <a:p>
            <a:pPr marL="384175" indent="-292735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800" spc="-10" dirty="0">
                <a:latin typeface="Trebuchet MS"/>
                <a:cs typeface="Trebuchet MS"/>
              </a:rPr>
              <a:t>Q2 </a:t>
            </a:r>
            <a:r>
              <a:rPr sz="1800" dirty="0">
                <a:latin typeface="Trebuchet MS"/>
                <a:cs typeface="Trebuchet MS"/>
              </a:rPr>
              <a:t>= </a:t>
            </a:r>
            <a:r>
              <a:rPr sz="1800" spc="-95" dirty="0">
                <a:latin typeface="Trebuchet MS"/>
                <a:cs typeface="Trebuchet MS"/>
              </a:rPr>
              <a:t>middle </a:t>
            </a:r>
            <a:r>
              <a:rPr sz="1800" spc="-80" dirty="0">
                <a:latin typeface="Trebuchet MS"/>
                <a:cs typeface="Trebuchet MS"/>
              </a:rPr>
              <a:t>high </a:t>
            </a:r>
            <a:r>
              <a:rPr sz="1800" spc="-90" dirty="0">
                <a:latin typeface="Trebuchet MS"/>
                <a:cs typeface="Trebuchet MS"/>
              </a:rPr>
              <a:t>position (between </a:t>
            </a:r>
            <a:r>
              <a:rPr sz="1800" spc="-65" dirty="0">
                <a:latin typeface="Trebuchet MS"/>
                <a:cs typeface="Trebuchet MS"/>
              </a:rPr>
              <a:t>top </a:t>
            </a:r>
            <a:r>
              <a:rPr sz="1800" spc="-30" dirty="0">
                <a:latin typeface="Trebuchet MS"/>
                <a:cs typeface="Trebuchet MS"/>
              </a:rPr>
              <a:t>50% </a:t>
            </a:r>
            <a:r>
              <a:rPr sz="1800" spc="-80" dirty="0">
                <a:latin typeface="Trebuchet MS"/>
                <a:cs typeface="Trebuchet MS"/>
              </a:rPr>
              <a:t>and </a:t>
            </a:r>
            <a:r>
              <a:rPr sz="1800" spc="-65" dirty="0">
                <a:latin typeface="Trebuchet MS"/>
                <a:cs typeface="Trebuchet MS"/>
              </a:rPr>
              <a:t>top</a:t>
            </a:r>
            <a:r>
              <a:rPr sz="1800" spc="-41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25%)</a:t>
            </a:r>
            <a:endParaRPr sz="1800">
              <a:latin typeface="Trebuchet MS"/>
              <a:cs typeface="Trebuchet MS"/>
            </a:endParaRPr>
          </a:p>
          <a:p>
            <a:pPr marL="384175" indent="-292735">
              <a:lnSpc>
                <a:spcPts val="2130"/>
              </a:lnSpc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800" spc="-10" dirty="0">
                <a:latin typeface="Trebuchet MS"/>
                <a:cs typeface="Trebuchet MS"/>
              </a:rPr>
              <a:t>Q3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middle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low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position</a:t>
            </a:r>
            <a:r>
              <a:rPr sz="1800" spc="7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(top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75%</a:t>
            </a:r>
            <a:r>
              <a:rPr sz="1800" spc="7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to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top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50%)</a:t>
            </a:r>
            <a:endParaRPr sz="1800">
              <a:latin typeface="Trebuchet MS"/>
              <a:cs typeface="Trebuchet MS"/>
            </a:endParaRPr>
          </a:p>
          <a:p>
            <a:pPr marL="384175" indent="-29273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800" spc="-10" dirty="0">
                <a:latin typeface="Trebuchet MS"/>
                <a:cs typeface="Trebuchet MS"/>
              </a:rPr>
              <a:t>Q4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=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lowest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position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(bottom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25%</a:t>
            </a:r>
            <a:r>
              <a:rPr sz="1800" spc="7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of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the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IF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distribution)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30900" y="2120900"/>
            <a:ext cx="2667000" cy="245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5306" y="2932938"/>
            <a:ext cx="2922905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55"/>
              </a:spcBef>
            </a:pPr>
            <a:r>
              <a:rPr sz="1800" spc="-75" dirty="0">
                <a:latin typeface="Trebuchet MS"/>
                <a:cs typeface="Trebuchet MS"/>
              </a:rPr>
              <a:t>Impact </a:t>
            </a:r>
            <a:r>
              <a:rPr sz="1800" spc="-85" dirty="0">
                <a:latin typeface="Trebuchet MS"/>
                <a:cs typeface="Trebuchet MS"/>
              </a:rPr>
              <a:t>factor </a:t>
            </a:r>
            <a:r>
              <a:rPr sz="1800" spc="-80" dirty="0">
                <a:latin typeface="Trebuchet MS"/>
                <a:cs typeface="Trebuchet MS"/>
              </a:rPr>
              <a:t>(IF) </a:t>
            </a:r>
            <a:r>
              <a:rPr sz="1800" dirty="0">
                <a:latin typeface="Trebuchet MS"/>
                <a:cs typeface="Trebuchet MS"/>
              </a:rPr>
              <a:t>– </a:t>
            </a:r>
            <a:r>
              <a:rPr sz="1800" spc="-50" dirty="0">
                <a:latin typeface="Trebuchet MS"/>
                <a:cs typeface="Trebuchet MS"/>
              </a:rPr>
              <a:t>most  </a:t>
            </a:r>
            <a:r>
              <a:rPr sz="1800" spc="-100" dirty="0">
                <a:latin typeface="Trebuchet MS"/>
                <a:cs typeface="Trebuchet MS"/>
              </a:rPr>
              <a:t>widely </a:t>
            </a:r>
            <a:r>
              <a:rPr sz="1800" spc="-80" dirty="0">
                <a:latin typeface="Trebuchet MS"/>
                <a:cs typeface="Trebuchet MS"/>
              </a:rPr>
              <a:t>recognized </a:t>
            </a:r>
            <a:r>
              <a:rPr sz="1800" spc="-85" dirty="0">
                <a:latin typeface="Trebuchet MS"/>
                <a:cs typeface="Trebuchet MS"/>
              </a:rPr>
              <a:t>indicator </a:t>
            </a:r>
            <a:r>
              <a:rPr sz="1800" spc="-70" dirty="0">
                <a:latin typeface="Trebuchet MS"/>
                <a:cs typeface="Trebuchet MS"/>
              </a:rPr>
              <a:t>of  </a:t>
            </a:r>
            <a:r>
              <a:rPr sz="1800" spc="-80" dirty="0">
                <a:latin typeface="Trebuchet MS"/>
                <a:cs typeface="Trebuchet MS"/>
              </a:rPr>
              <a:t>journal </a:t>
            </a:r>
            <a:r>
              <a:rPr sz="1800" spc="-95" dirty="0">
                <a:latin typeface="Trebuchet MS"/>
                <a:cs typeface="Trebuchet MS"/>
              </a:rPr>
              <a:t>prestige </a:t>
            </a:r>
            <a:r>
              <a:rPr sz="1800" spc="-80" dirty="0">
                <a:latin typeface="Trebuchet MS"/>
                <a:cs typeface="Trebuchet MS"/>
              </a:rPr>
              <a:t>and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influence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6476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65" dirty="0"/>
              <a:t>Beware</a:t>
            </a:r>
            <a:r>
              <a:rPr sz="4400" spc="-585" dirty="0"/>
              <a:t> </a:t>
            </a:r>
            <a:r>
              <a:rPr sz="4400" spc="-25" dirty="0"/>
              <a:t>of</a:t>
            </a:r>
            <a:r>
              <a:rPr sz="4400" spc="-175" dirty="0"/>
              <a:t> </a:t>
            </a:r>
            <a:r>
              <a:rPr sz="4400" spc="-200" dirty="0"/>
              <a:t>Predatory</a:t>
            </a:r>
            <a:r>
              <a:rPr sz="4400" spc="-830" dirty="0"/>
              <a:t> </a:t>
            </a:r>
            <a:r>
              <a:rPr sz="4400" spc="-285" dirty="0"/>
              <a:t>Journals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08000" y="1828800"/>
            <a:ext cx="10198100" cy="4445000"/>
          </a:xfrm>
          <a:custGeom>
            <a:avLst/>
            <a:gdLst/>
            <a:ahLst/>
            <a:cxnLst/>
            <a:rect l="l" t="t" r="r" b="b"/>
            <a:pathLst>
              <a:path w="10198100" h="4445000">
                <a:moveTo>
                  <a:pt x="10197592" y="0"/>
                </a:moveTo>
                <a:lnTo>
                  <a:pt x="0" y="0"/>
                </a:lnTo>
                <a:lnTo>
                  <a:pt x="0" y="4444746"/>
                </a:lnTo>
                <a:lnTo>
                  <a:pt x="10197592" y="4444746"/>
                </a:lnTo>
                <a:lnTo>
                  <a:pt x="10197592" y="0"/>
                </a:lnTo>
                <a:close/>
              </a:path>
            </a:pathLst>
          </a:custGeom>
          <a:solidFill>
            <a:srgbClr val="EE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6230" y="1111129"/>
            <a:ext cx="11410315" cy="502856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7188200">
              <a:lnSpc>
                <a:spcPct val="100000"/>
              </a:lnSpc>
              <a:spcBef>
                <a:spcPts val="1250"/>
              </a:spcBef>
            </a:pPr>
            <a:r>
              <a:rPr sz="20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</a:rPr>
              <a:t>https://predatoryjournals.com/journals/</a:t>
            </a:r>
            <a:endParaRPr sz="2000" dirty="0">
              <a:latin typeface="Trebuchet MS"/>
              <a:cs typeface="Trebuchet MS"/>
            </a:endParaRPr>
          </a:p>
          <a:p>
            <a:pPr marL="241300" indent="-228600">
              <a:lnSpc>
                <a:spcPts val="3060"/>
              </a:lnSpc>
              <a:spcBef>
                <a:spcPts val="15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latin typeface="Trebuchet MS"/>
                <a:cs typeface="Trebuchet MS"/>
              </a:rPr>
              <a:t>Charge</a:t>
            </a:r>
            <a:r>
              <a:rPr sz="2600" spc="-50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authors</a:t>
            </a:r>
            <a:r>
              <a:rPr sz="2600" spc="-13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publication</a:t>
            </a:r>
            <a:r>
              <a:rPr sz="2600" spc="-409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fees</a:t>
            </a:r>
            <a:r>
              <a:rPr sz="2600" spc="-44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for</a:t>
            </a:r>
            <a:r>
              <a:rPr sz="2600" spc="-390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rapid</a:t>
            </a:r>
            <a:r>
              <a:rPr sz="2600" spc="-340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electronic</a:t>
            </a:r>
            <a:r>
              <a:rPr sz="2600" spc="-47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publication</a:t>
            </a:r>
            <a:r>
              <a:rPr sz="2600" spc="-509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BUT</a:t>
            </a:r>
            <a:endParaRPr sz="2600" dirty="0">
              <a:latin typeface="Trebuchet MS"/>
              <a:cs typeface="Trebuchet MS"/>
            </a:endParaRPr>
          </a:p>
          <a:p>
            <a:pPr marL="698500" lvl="1" indent="-229235">
              <a:lnSpc>
                <a:spcPts val="278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latin typeface="Trebuchet MS"/>
                <a:cs typeface="Trebuchet MS"/>
              </a:rPr>
              <a:t>offer </a:t>
            </a:r>
            <a:r>
              <a:rPr sz="2400" spc="-10" dirty="0">
                <a:latin typeface="Trebuchet MS"/>
                <a:cs typeface="Trebuchet MS"/>
              </a:rPr>
              <a:t>no</a:t>
            </a:r>
            <a:r>
              <a:rPr sz="2400" spc="-3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editorialsupport</a:t>
            </a:r>
            <a:endParaRPr sz="2400" dirty="0">
              <a:latin typeface="Trebuchet MS"/>
              <a:cs typeface="Trebuchet MS"/>
            </a:endParaRPr>
          </a:p>
          <a:p>
            <a:pPr marL="698500" lvl="1" indent="-229235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Trebuchet MS"/>
                <a:cs typeface="Trebuchet MS"/>
              </a:rPr>
              <a:t>often</a:t>
            </a:r>
            <a:r>
              <a:rPr sz="2400" spc="-34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NO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OR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SHODDY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PEER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REVIEW</a:t>
            </a:r>
            <a:endParaRPr sz="2400" dirty="0">
              <a:latin typeface="Trebuchet MS"/>
              <a:cs typeface="Trebuchet MS"/>
            </a:endParaRPr>
          </a:p>
          <a:p>
            <a:pPr marL="240665" marR="5058410" indent="-228600">
              <a:lnSpc>
                <a:spcPts val="25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5" dirty="0">
                <a:latin typeface="Trebuchet MS"/>
                <a:cs typeface="Trebuchet MS"/>
              </a:rPr>
              <a:t>Manuscripts</a:t>
            </a:r>
            <a:r>
              <a:rPr sz="2600" spc="250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are</a:t>
            </a:r>
            <a:r>
              <a:rPr sz="2600" spc="-409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published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as</a:t>
            </a:r>
            <a:r>
              <a:rPr sz="2600" spc="-345" dirty="0">
                <a:latin typeface="Trebuchet MS"/>
                <a:cs typeface="Trebuchet MS"/>
              </a:rPr>
              <a:t> </a:t>
            </a:r>
            <a:r>
              <a:rPr sz="2600" spc="10" dirty="0">
                <a:latin typeface="Trebuchet MS"/>
                <a:cs typeface="Trebuchet MS"/>
              </a:rPr>
              <a:t>soon</a:t>
            </a:r>
            <a:r>
              <a:rPr sz="2600" spc="-4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as</a:t>
            </a:r>
            <a:r>
              <a:rPr sz="2600" spc="-24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409" dirty="0"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C00000"/>
                </a:solidFill>
                <a:latin typeface="Trebuchet MS"/>
                <a:cs typeface="Trebuchet MS"/>
              </a:rPr>
              <a:t>APC  </a:t>
            </a:r>
            <a:r>
              <a:rPr sz="2600" spc="-65" dirty="0">
                <a:solidFill>
                  <a:srgbClr val="C00000"/>
                </a:solidFill>
                <a:latin typeface="Trebuchet MS"/>
                <a:cs typeface="Trebuchet MS"/>
              </a:rPr>
              <a:t>has </a:t>
            </a:r>
            <a:r>
              <a:rPr sz="2600" spc="-100" dirty="0">
                <a:solidFill>
                  <a:srgbClr val="C00000"/>
                </a:solidFill>
                <a:latin typeface="Trebuchet MS"/>
                <a:cs typeface="Trebuchet MS"/>
              </a:rPr>
              <a:t>been</a:t>
            </a:r>
            <a:r>
              <a:rPr sz="2600" spc="-3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C00000"/>
                </a:solidFill>
                <a:latin typeface="Trebuchet MS"/>
                <a:cs typeface="Trebuchet MS"/>
              </a:rPr>
              <a:t>paid</a:t>
            </a:r>
            <a:endParaRPr sz="2600" dirty="0">
              <a:latin typeface="Trebuchet MS"/>
              <a:cs typeface="Trebuchet MS"/>
            </a:endParaRPr>
          </a:p>
          <a:p>
            <a:pPr marL="241300" indent="-228600">
              <a:lnSpc>
                <a:spcPts val="311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latin typeface="Trebuchet MS"/>
                <a:cs typeface="Trebuchet MS"/>
              </a:rPr>
              <a:t>Not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indexed</a:t>
            </a:r>
            <a:r>
              <a:rPr sz="2600" spc="-434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305" dirty="0">
                <a:latin typeface="Trebuchet MS"/>
                <a:cs typeface="Trebuchet MS"/>
              </a:rPr>
              <a:t> </a:t>
            </a:r>
            <a:r>
              <a:rPr sz="2600" spc="-60" dirty="0">
                <a:latin typeface="Trebuchet MS"/>
                <a:cs typeface="Trebuchet MS"/>
              </a:rPr>
              <a:t>major</a:t>
            </a:r>
            <a:r>
              <a:rPr sz="2600" spc="-495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bibliographic</a:t>
            </a:r>
            <a:r>
              <a:rPr sz="2600" spc="-37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databases</a:t>
            </a:r>
            <a:endParaRPr sz="2600" dirty="0">
              <a:latin typeface="Trebuchet MS"/>
              <a:cs typeface="Trebuchet MS"/>
            </a:endParaRPr>
          </a:p>
          <a:p>
            <a:pPr marL="698500" lvl="1" indent="-229235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5" dirty="0">
                <a:latin typeface="Trebuchet MS"/>
                <a:cs typeface="Trebuchet MS"/>
              </a:rPr>
              <a:t>e.g. </a:t>
            </a:r>
            <a:r>
              <a:rPr sz="2200" spc="-95" dirty="0">
                <a:latin typeface="Trebuchet MS"/>
                <a:cs typeface="Trebuchet MS"/>
              </a:rPr>
              <a:t>PubMed, Web </a:t>
            </a:r>
            <a:r>
              <a:rPr sz="2200" spc="-45" dirty="0">
                <a:latin typeface="Trebuchet MS"/>
                <a:cs typeface="Trebuchet MS"/>
              </a:rPr>
              <a:t>of </a:t>
            </a:r>
            <a:r>
              <a:rPr sz="2200" spc="-85" dirty="0">
                <a:latin typeface="Trebuchet MS"/>
                <a:cs typeface="Trebuchet MS"/>
              </a:rPr>
              <a:t>Science</a:t>
            </a:r>
            <a:r>
              <a:rPr sz="2200" spc="-20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orScopus</a:t>
            </a:r>
            <a:endParaRPr sz="2200" dirty="0">
              <a:latin typeface="Trebuchet MS"/>
              <a:cs typeface="Trebuchet MS"/>
            </a:endParaRPr>
          </a:p>
          <a:p>
            <a:pPr marL="698500" lvl="1" indent="-229235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5" dirty="0">
                <a:latin typeface="Trebuchet MS"/>
                <a:cs typeface="Trebuchet MS"/>
              </a:rPr>
              <a:t>articles</a:t>
            </a:r>
            <a:r>
              <a:rPr sz="2200" spc="-3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could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not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be</a:t>
            </a:r>
            <a:r>
              <a:rPr sz="2200" spc="-4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traced</a:t>
            </a:r>
            <a:endParaRPr sz="2200" dirty="0">
              <a:latin typeface="Trebuchet MS"/>
              <a:cs typeface="Trebuchet MS"/>
            </a:endParaRPr>
          </a:p>
          <a:p>
            <a:pPr marL="241300" indent="-228600">
              <a:lnSpc>
                <a:spcPts val="311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Trebuchet MS"/>
                <a:cs typeface="Trebuchet MS"/>
              </a:rPr>
              <a:t>As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a</a:t>
            </a:r>
            <a:r>
              <a:rPr sz="2600" spc="-35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responsible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researcher</a:t>
            </a:r>
            <a:r>
              <a:rPr sz="2600" spc="-50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–</a:t>
            </a:r>
            <a:r>
              <a:rPr sz="2600" spc="16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not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60" dirty="0">
                <a:latin typeface="Trebuchet MS"/>
                <a:cs typeface="Trebuchet MS"/>
              </a:rPr>
              <a:t>use</a:t>
            </a:r>
            <a:r>
              <a:rPr sz="2600" spc="-300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or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publish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papers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</a:t>
            </a:r>
            <a:r>
              <a:rPr sz="2600" spc="-30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those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journals</a:t>
            </a:r>
            <a:endParaRPr sz="2600" dirty="0">
              <a:latin typeface="Trebuchet MS"/>
              <a:cs typeface="Trebuchet MS"/>
            </a:endParaRPr>
          </a:p>
          <a:p>
            <a:pPr marL="698500" lvl="1" indent="-229235">
              <a:lnSpc>
                <a:spcPts val="25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5" dirty="0">
                <a:latin typeface="Trebuchet MS"/>
                <a:cs typeface="Trebuchet MS"/>
              </a:rPr>
              <a:t>harmful </a:t>
            </a:r>
            <a:r>
              <a:rPr sz="2200" spc="-40" dirty="0">
                <a:latin typeface="Trebuchet MS"/>
                <a:cs typeface="Trebuchet MS"/>
              </a:rPr>
              <a:t>to</a:t>
            </a:r>
            <a:r>
              <a:rPr sz="2200" spc="-580" dirty="0">
                <a:latin typeface="Trebuchet MS"/>
                <a:cs typeface="Trebuchet MS"/>
              </a:rPr>
              <a:t> </a:t>
            </a:r>
            <a:r>
              <a:rPr lang="en-US" sz="2200" spc="-580" dirty="0">
                <a:latin typeface="Trebuchet MS"/>
                <a:cs typeface="Trebuchet MS"/>
              </a:rPr>
              <a:t> 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endParaRPr sz="2200" dirty="0">
              <a:latin typeface="Trebuchet MS"/>
              <a:cs typeface="Trebuchet MS"/>
            </a:endParaRPr>
          </a:p>
          <a:p>
            <a:pPr marL="698500" marR="1995170" lvl="1" indent="-228600">
              <a:lnSpc>
                <a:spcPts val="2400"/>
              </a:lnSpc>
              <a:spcBef>
                <a:spcPts val="1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0" dirty="0">
                <a:latin typeface="Trebuchet MS"/>
                <a:cs typeface="Trebuchet MS"/>
              </a:rPr>
              <a:t>publications</a:t>
            </a:r>
            <a:r>
              <a:rPr sz="2200" spc="-254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in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such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journals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usually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do</a:t>
            </a:r>
            <a:r>
              <a:rPr sz="2200" spc="-14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not</a:t>
            </a:r>
            <a:r>
              <a:rPr sz="2200" spc="-23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count</a:t>
            </a:r>
            <a:r>
              <a:rPr sz="2200" spc="-23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for</a:t>
            </a:r>
            <a:r>
              <a:rPr sz="2200" spc="-32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doctoral</a:t>
            </a:r>
            <a:r>
              <a:rPr sz="2200" spc="-41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theses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or</a:t>
            </a:r>
            <a:r>
              <a:rPr sz="2200" spc="-220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grant  </a:t>
            </a:r>
            <a:r>
              <a:rPr sz="2200" spc="-100" dirty="0">
                <a:latin typeface="Trebuchet MS"/>
                <a:cs typeface="Trebuchet MS"/>
              </a:rPr>
              <a:t>applications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32700" y="2438400"/>
            <a:ext cx="4419600" cy="222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6454" y="140080"/>
            <a:ext cx="5676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0" dirty="0"/>
              <a:t>Literature</a:t>
            </a:r>
            <a:r>
              <a:rPr sz="4400" spc="20" dirty="0"/>
              <a:t> </a:t>
            </a:r>
            <a:r>
              <a:rPr sz="4400" spc="-300" dirty="0"/>
              <a:t>ReviewProcess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403600" y="1028700"/>
            <a:ext cx="6096000" cy="553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3909" y="6596582"/>
            <a:ext cx="5135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Trebuchet MS"/>
                <a:cs typeface="Trebuchet MS"/>
              </a:rPr>
              <a:t>https://peachyessay.com/blogs/7-tips-for-writing-your-dissertation-literature-review/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757" y="232155"/>
            <a:ext cx="79984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4" dirty="0"/>
              <a:t>Final </a:t>
            </a:r>
            <a:r>
              <a:rPr sz="4400" spc="-275" dirty="0"/>
              <a:t>Checklist </a:t>
            </a:r>
            <a:r>
              <a:rPr sz="4400" spc="-215" dirty="0"/>
              <a:t>For </a:t>
            </a:r>
            <a:r>
              <a:rPr sz="4400" spc="-190" dirty="0"/>
              <a:t>Literature</a:t>
            </a:r>
            <a:r>
              <a:rPr sz="4400" spc="-710" dirty="0"/>
              <a:t> </a:t>
            </a:r>
            <a:r>
              <a:rPr sz="4400" spc="-260" dirty="0"/>
              <a:t>Review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35000" y="1320800"/>
            <a:ext cx="2286000" cy="1155700"/>
            <a:chOff x="635000" y="1320800"/>
            <a:chExt cx="2286000" cy="1155700"/>
          </a:xfrm>
        </p:grpSpPr>
        <p:sp>
          <p:nvSpPr>
            <p:cNvPr id="4" name="object 4"/>
            <p:cNvSpPr/>
            <p:nvPr/>
          </p:nvSpPr>
          <p:spPr>
            <a:xfrm>
              <a:off x="635000" y="13208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2088" y="0"/>
                  </a:moveTo>
                  <a:lnTo>
                    <a:pt x="191086" y="0"/>
                  </a:lnTo>
                  <a:lnTo>
                    <a:pt x="147273" y="5029"/>
                  </a:lnTo>
                  <a:lnTo>
                    <a:pt x="107053" y="19367"/>
                  </a:lnTo>
                  <a:lnTo>
                    <a:pt x="71573" y="41871"/>
                  </a:lnTo>
                  <a:lnTo>
                    <a:pt x="41979" y="71374"/>
                  </a:lnTo>
                  <a:lnTo>
                    <a:pt x="19423" y="106743"/>
                  </a:lnTo>
                  <a:lnTo>
                    <a:pt x="5046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6" y="996162"/>
                  </a:lnTo>
                  <a:lnTo>
                    <a:pt x="19423" y="1036256"/>
                  </a:lnTo>
                  <a:lnTo>
                    <a:pt x="41979" y="1071626"/>
                  </a:lnTo>
                  <a:lnTo>
                    <a:pt x="71573" y="1101128"/>
                  </a:lnTo>
                  <a:lnTo>
                    <a:pt x="107053" y="1123632"/>
                  </a:lnTo>
                  <a:lnTo>
                    <a:pt x="147273" y="1137970"/>
                  </a:lnTo>
                  <a:lnTo>
                    <a:pt x="191086" y="1143000"/>
                  </a:lnTo>
                  <a:lnTo>
                    <a:pt x="2082088" y="1143000"/>
                  </a:lnTo>
                  <a:lnTo>
                    <a:pt x="2125878" y="1137970"/>
                  </a:lnTo>
                  <a:lnTo>
                    <a:pt x="2166099" y="1123632"/>
                  </a:lnTo>
                  <a:lnTo>
                    <a:pt x="2201583" y="1101128"/>
                  </a:lnTo>
                  <a:lnTo>
                    <a:pt x="2231174" y="1071626"/>
                  </a:lnTo>
                  <a:lnTo>
                    <a:pt x="2253742" y="1036256"/>
                  </a:lnTo>
                  <a:lnTo>
                    <a:pt x="2268118" y="996162"/>
                  </a:lnTo>
                  <a:lnTo>
                    <a:pt x="2273173" y="952500"/>
                  </a:lnTo>
                  <a:lnTo>
                    <a:pt x="2273173" y="190500"/>
                  </a:lnTo>
                  <a:lnTo>
                    <a:pt x="2268118" y="146837"/>
                  </a:lnTo>
                  <a:lnTo>
                    <a:pt x="2253742" y="106743"/>
                  </a:lnTo>
                  <a:lnTo>
                    <a:pt x="2231174" y="71374"/>
                  </a:lnTo>
                  <a:lnTo>
                    <a:pt x="2201583" y="41871"/>
                  </a:lnTo>
                  <a:lnTo>
                    <a:pt x="2166099" y="19367"/>
                  </a:lnTo>
                  <a:lnTo>
                    <a:pt x="2125878" y="5029"/>
                  </a:lnTo>
                  <a:lnTo>
                    <a:pt x="208208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1350" y="13271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6" y="146837"/>
                  </a:lnTo>
                  <a:lnTo>
                    <a:pt x="19422" y="106746"/>
                  </a:lnTo>
                  <a:lnTo>
                    <a:pt x="41980" y="71373"/>
                  </a:lnTo>
                  <a:lnTo>
                    <a:pt x="71572" y="41866"/>
                  </a:lnTo>
                  <a:lnTo>
                    <a:pt x="107053" y="19372"/>
                  </a:lnTo>
                  <a:lnTo>
                    <a:pt x="147273" y="5034"/>
                  </a:lnTo>
                  <a:lnTo>
                    <a:pt x="191087" y="0"/>
                  </a:lnTo>
                  <a:lnTo>
                    <a:pt x="2082091" y="0"/>
                  </a:lnTo>
                  <a:lnTo>
                    <a:pt x="2125881" y="5034"/>
                  </a:lnTo>
                  <a:lnTo>
                    <a:pt x="2166101" y="19372"/>
                  </a:lnTo>
                  <a:lnTo>
                    <a:pt x="2201581" y="41866"/>
                  </a:lnTo>
                  <a:lnTo>
                    <a:pt x="2231181" y="71373"/>
                  </a:lnTo>
                  <a:lnTo>
                    <a:pt x="2253741" y="106746"/>
                  </a:lnTo>
                  <a:lnTo>
                    <a:pt x="2268121" y="146837"/>
                  </a:lnTo>
                  <a:lnTo>
                    <a:pt x="2273171" y="190500"/>
                  </a:lnTo>
                  <a:lnTo>
                    <a:pt x="2273171" y="952500"/>
                  </a:lnTo>
                  <a:lnTo>
                    <a:pt x="2268121" y="996162"/>
                  </a:lnTo>
                  <a:lnTo>
                    <a:pt x="2253741" y="1036250"/>
                  </a:lnTo>
                  <a:lnTo>
                    <a:pt x="2231181" y="1071630"/>
                  </a:lnTo>
                  <a:lnTo>
                    <a:pt x="2201581" y="1101130"/>
                  </a:lnTo>
                  <a:lnTo>
                    <a:pt x="2166101" y="1123630"/>
                  </a:lnTo>
                  <a:lnTo>
                    <a:pt x="2125881" y="1137960"/>
                  </a:lnTo>
                  <a:lnTo>
                    <a:pt x="2082091" y="1143000"/>
                  </a:lnTo>
                  <a:lnTo>
                    <a:pt x="191087" y="1143000"/>
                  </a:lnTo>
                  <a:lnTo>
                    <a:pt x="147273" y="1137960"/>
                  </a:lnTo>
                  <a:lnTo>
                    <a:pt x="107053" y="1123630"/>
                  </a:lnTo>
                  <a:lnTo>
                    <a:pt x="71572" y="1101130"/>
                  </a:lnTo>
                  <a:lnTo>
                    <a:pt x="41980" y="1071630"/>
                  </a:lnTo>
                  <a:lnTo>
                    <a:pt x="19422" y="1036250"/>
                  </a:lnTo>
                  <a:lnTo>
                    <a:pt x="5046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5615" y="1393825"/>
            <a:ext cx="18465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174625" indent="254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1.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Fulfilled</a:t>
            </a:r>
            <a:r>
              <a:rPr sz="2000" spc="-3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  </a:t>
            </a:r>
            <a:r>
              <a:rPr sz="2000" spc="-85" dirty="0">
                <a:latin typeface="Trebuchet MS"/>
                <a:cs typeface="Trebuchet MS"/>
              </a:rPr>
              <a:t>purpose </a:t>
            </a:r>
            <a:r>
              <a:rPr sz="2000" spc="-40" dirty="0">
                <a:latin typeface="Trebuchet MS"/>
                <a:cs typeface="Trebuchet MS"/>
              </a:rPr>
              <a:t>of</a:t>
            </a:r>
            <a:r>
              <a:rPr sz="2000" spc="-3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80" dirty="0">
                <a:latin typeface="Trebuchet MS"/>
                <a:cs typeface="Trebuchet MS"/>
              </a:rPr>
              <a:t>literature</a:t>
            </a:r>
            <a:r>
              <a:rPr sz="2000" spc="-42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review?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67100" y="1320800"/>
            <a:ext cx="2286000" cy="1155700"/>
            <a:chOff x="3467100" y="1320800"/>
            <a:chExt cx="2286000" cy="1155700"/>
          </a:xfrm>
        </p:grpSpPr>
        <p:sp>
          <p:nvSpPr>
            <p:cNvPr id="8" name="object 8"/>
            <p:cNvSpPr/>
            <p:nvPr/>
          </p:nvSpPr>
          <p:spPr>
            <a:xfrm>
              <a:off x="3467100" y="13208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1860" y="0"/>
                  </a:moveTo>
                  <a:lnTo>
                    <a:pt x="190931" y="0"/>
                  </a:lnTo>
                  <a:lnTo>
                    <a:pt x="147167" y="5029"/>
                  </a:lnTo>
                  <a:lnTo>
                    <a:pt x="106984" y="19367"/>
                  </a:lnTo>
                  <a:lnTo>
                    <a:pt x="71539" y="41871"/>
                  </a:lnTo>
                  <a:lnTo>
                    <a:pt x="41960" y="71374"/>
                  </a:lnTo>
                  <a:lnTo>
                    <a:pt x="19418" y="106743"/>
                  </a:lnTo>
                  <a:lnTo>
                    <a:pt x="5041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1" y="996162"/>
                  </a:lnTo>
                  <a:lnTo>
                    <a:pt x="19418" y="1036256"/>
                  </a:lnTo>
                  <a:lnTo>
                    <a:pt x="41960" y="1071626"/>
                  </a:lnTo>
                  <a:lnTo>
                    <a:pt x="71539" y="1101128"/>
                  </a:lnTo>
                  <a:lnTo>
                    <a:pt x="106984" y="1123632"/>
                  </a:lnTo>
                  <a:lnTo>
                    <a:pt x="147167" y="1137970"/>
                  </a:lnTo>
                  <a:lnTo>
                    <a:pt x="190931" y="1143000"/>
                  </a:lnTo>
                  <a:lnTo>
                    <a:pt x="2081860" y="1143000"/>
                  </a:lnTo>
                  <a:lnTo>
                    <a:pt x="2125624" y="1137970"/>
                  </a:lnTo>
                  <a:lnTo>
                    <a:pt x="2165807" y="1123632"/>
                  </a:lnTo>
                  <a:lnTo>
                    <a:pt x="2201252" y="1101128"/>
                  </a:lnTo>
                  <a:lnTo>
                    <a:pt x="2230831" y="1071626"/>
                  </a:lnTo>
                  <a:lnTo>
                    <a:pt x="2253373" y="1036256"/>
                  </a:lnTo>
                  <a:lnTo>
                    <a:pt x="2267750" y="996162"/>
                  </a:lnTo>
                  <a:lnTo>
                    <a:pt x="2272791" y="952500"/>
                  </a:lnTo>
                  <a:lnTo>
                    <a:pt x="2272791" y="190500"/>
                  </a:lnTo>
                  <a:lnTo>
                    <a:pt x="2267750" y="146837"/>
                  </a:lnTo>
                  <a:lnTo>
                    <a:pt x="2253373" y="106743"/>
                  </a:lnTo>
                  <a:lnTo>
                    <a:pt x="2230831" y="71374"/>
                  </a:lnTo>
                  <a:lnTo>
                    <a:pt x="2201252" y="41871"/>
                  </a:lnTo>
                  <a:lnTo>
                    <a:pt x="2165807" y="19367"/>
                  </a:lnTo>
                  <a:lnTo>
                    <a:pt x="2125624" y="5029"/>
                  </a:lnTo>
                  <a:lnTo>
                    <a:pt x="208186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3450" y="13271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5" y="146837"/>
                  </a:lnTo>
                  <a:lnTo>
                    <a:pt x="19415" y="106746"/>
                  </a:lnTo>
                  <a:lnTo>
                    <a:pt x="41960" y="71373"/>
                  </a:lnTo>
                  <a:lnTo>
                    <a:pt x="71534" y="41866"/>
                  </a:lnTo>
                  <a:lnTo>
                    <a:pt x="106985" y="19372"/>
                  </a:lnTo>
                  <a:lnTo>
                    <a:pt x="147166" y="5034"/>
                  </a:lnTo>
                  <a:lnTo>
                    <a:pt x="190927" y="0"/>
                  </a:lnTo>
                  <a:lnTo>
                    <a:pt x="2081861" y="0"/>
                  </a:lnTo>
                  <a:lnTo>
                    <a:pt x="2125621" y="5034"/>
                  </a:lnTo>
                  <a:lnTo>
                    <a:pt x="2165801" y="19372"/>
                  </a:lnTo>
                  <a:lnTo>
                    <a:pt x="2201261" y="41866"/>
                  </a:lnTo>
                  <a:lnTo>
                    <a:pt x="2230831" y="71373"/>
                  </a:lnTo>
                  <a:lnTo>
                    <a:pt x="2253371" y="106746"/>
                  </a:lnTo>
                  <a:lnTo>
                    <a:pt x="2267741" y="146837"/>
                  </a:lnTo>
                  <a:lnTo>
                    <a:pt x="2272791" y="190500"/>
                  </a:lnTo>
                  <a:lnTo>
                    <a:pt x="2272791" y="952500"/>
                  </a:lnTo>
                  <a:lnTo>
                    <a:pt x="2267741" y="996162"/>
                  </a:lnTo>
                  <a:lnTo>
                    <a:pt x="2253371" y="1036250"/>
                  </a:lnTo>
                  <a:lnTo>
                    <a:pt x="2230831" y="1071630"/>
                  </a:lnTo>
                  <a:lnTo>
                    <a:pt x="2201261" y="1101130"/>
                  </a:lnTo>
                  <a:lnTo>
                    <a:pt x="2165801" y="1123630"/>
                  </a:lnTo>
                  <a:lnTo>
                    <a:pt x="2125621" y="1137960"/>
                  </a:lnTo>
                  <a:lnTo>
                    <a:pt x="2081861" y="1143000"/>
                  </a:lnTo>
                  <a:lnTo>
                    <a:pt x="190927" y="1143000"/>
                  </a:lnTo>
                  <a:lnTo>
                    <a:pt x="147166" y="1137960"/>
                  </a:lnTo>
                  <a:lnTo>
                    <a:pt x="106985" y="1123630"/>
                  </a:lnTo>
                  <a:lnTo>
                    <a:pt x="71534" y="1101130"/>
                  </a:lnTo>
                  <a:lnTo>
                    <a:pt x="41960" y="1071630"/>
                  </a:lnTo>
                  <a:lnTo>
                    <a:pt x="19415" y="1036250"/>
                  </a:lnTo>
                  <a:lnTo>
                    <a:pt x="5045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76065" y="1393825"/>
            <a:ext cx="20300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2.</a:t>
            </a:r>
            <a:r>
              <a:rPr sz="2000" spc="-254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Is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it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written</a:t>
            </a:r>
            <a:r>
              <a:rPr sz="2000" spc="-30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at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  </a:t>
            </a:r>
            <a:r>
              <a:rPr sz="2000" spc="-75" dirty="0">
                <a:latin typeface="Trebuchet MS"/>
                <a:cs typeface="Trebuchet MS"/>
              </a:rPr>
              <a:t>level</a:t>
            </a:r>
            <a:r>
              <a:rPr sz="2000" spc="-4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appropriate</a:t>
            </a:r>
            <a:r>
              <a:rPr sz="2000" spc="-42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to</a:t>
            </a:r>
            <a:endParaRPr sz="2000">
              <a:latin typeface="Trebuchet MS"/>
              <a:cs typeface="Trebuchet MS"/>
            </a:endParaRPr>
          </a:p>
          <a:p>
            <a:pPr marL="342900">
              <a:lnSpc>
                <a:spcPct val="100000"/>
              </a:lnSpc>
            </a:pPr>
            <a:r>
              <a:rPr sz="2000" spc="-60" dirty="0">
                <a:latin typeface="Trebuchet MS"/>
                <a:cs typeface="Trebuchet MS"/>
              </a:rPr>
              <a:t>its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audience?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99200" y="1320800"/>
            <a:ext cx="2286000" cy="1155700"/>
            <a:chOff x="6299200" y="1320800"/>
            <a:chExt cx="2286000" cy="1155700"/>
          </a:xfrm>
        </p:grpSpPr>
        <p:sp>
          <p:nvSpPr>
            <p:cNvPr id="12" name="object 12"/>
            <p:cNvSpPr/>
            <p:nvPr/>
          </p:nvSpPr>
          <p:spPr>
            <a:xfrm>
              <a:off x="6299200" y="13208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1860" y="0"/>
                  </a:moveTo>
                  <a:lnTo>
                    <a:pt x="190931" y="0"/>
                  </a:lnTo>
                  <a:lnTo>
                    <a:pt x="147167" y="5029"/>
                  </a:lnTo>
                  <a:lnTo>
                    <a:pt x="106984" y="19367"/>
                  </a:lnTo>
                  <a:lnTo>
                    <a:pt x="71539" y="41871"/>
                  </a:lnTo>
                  <a:lnTo>
                    <a:pt x="41960" y="71374"/>
                  </a:lnTo>
                  <a:lnTo>
                    <a:pt x="19418" y="106743"/>
                  </a:lnTo>
                  <a:lnTo>
                    <a:pt x="5041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1" y="996162"/>
                  </a:lnTo>
                  <a:lnTo>
                    <a:pt x="19418" y="1036256"/>
                  </a:lnTo>
                  <a:lnTo>
                    <a:pt x="41960" y="1071626"/>
                  </a:lnTo>
                  <a:lnTo>
                    <a:pt x="71539" y="1101128"/>
                  </a:lnTo>
                  <a:lnTo>
                    <a:pt x="106984" y="1123632"/>
                  </a:lnTo>
                  <a:lnTo>
                    <a:pt x="147167" y="1137970"/>
                  </a:lnTo>
                  <a:lnTo>
                    <a:pt x="190931" y="1143000"/>
                  </a:lnTo>
                  <a:lnTo>
                    <a:pt x="2081860" y="1143000"/>
                  </a:lnTo>
                  <a:lnTo>
                    <a:pt x="2125624" y="1137970"/>
                  </a:lnTo>
                  <a:lnTo>
                    <a:pt x="2165807" y="1123632"/>
                  </a:lnTo>
                  <a:lnTo>
                    <a:pt x="2201252" y="1101128"/>
                  </a:lnTo>
                  <a:lnTo>
                    <a:pt x="2230831" y="1071626"/>
                  </a:lnTo>
                  <a:lnTo>
                    <a:pt x="2253373" y="1036256"/>
                  </a:lnTo>
                  <a:lnTo>
                    <a:pt x="2267750" y="996162"/>
                  </a:lnTo>
                  <a:lnTo>
                    <a:pt x="2272792" y="952500"/>
                  </a:lnTo>
                  <a:lnTo>
                    <a:pt x="2272792" y="190500"/>
                  </a:lnTo>
                  <a:lnTo>
                    <a:pt x="2267750" y="146837"/>
                  </a:lnTo>
                  <a:lnTo>
                    <a:pt x="2253373" y="106743"/>
                  </a:lnTo>
                  <a:lnTo>
                    <a:pt x="2230831" y="71374"/>
                  </a:lnTo>
                  <a:lnTo>
                    <a:pt x="2201252" y="41871"/>
                  </a:lnTo>
                  <a:lnTo>
                    <a:pt x="2165807" y="19367"/>
                  </a:lnTo>
                  <a:lnTo>
                    <a:pt x="2125624" y="5029"/>
                  </a:lnTo>
                  <a:lnTo>
                    <a:pt x="208186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05550" y="13271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5" y="146837"/>
                  </a:lnTo>
                  <a:lnTo>
                    <a:pt x="19415" y="106746"/>
                  </a:lnTo>
                  <a:lnTo>
                    <a:pt x="41960" y="71373"/>
                  </a:lnTo>
                  <a:lnTo>
                    <a:pt x="71534" y="41866"/>
                  </a:lnTo>
                  <a:lnTo>
                    <a:pt x="106985" y="19372"/>
                  </a:lnTo>
                  <a:lnTo>
                    <a:pt x="147166" y="5034"/>
                  </a:lnTo>
                  <a:lnTo>
                    <a:pt x="190927" y="0"/>
                  </a:lnTo>
                  <a:lnTo>
                    <a:pt x="2081861" y="0"/>
                  </a:lnTo>
                  <a:lnTo>
                    <a:pt x="2125621" y="5034"/>
                  </a:lnTo>
                  <a:lnTo>
                    <a:pt x="2165811" y="19372"/>
                  </a:lnTo>
                  <a:lnTo>
                    <a:pt x="2201261" y="41866"/>
                  </a:lnTo>
                  <a:lnTo>
                    <a:pt x="2230831" y="71373"/>
                  </a:lnTo>
                  <a:lnTo>
                    <a:pt x="2253371" y="106746"/>
                  </a:lnTo>
                  <a:lnTo>
                    <a:pt x="2267741" y="146837"/>
                  </a:lnTo>
                  <a:lnTo>
                    <a:pt x="2272791" y="190500"/>
                  </a:lnTo>
                  <a:lnTo>
                    <a:pt x="2272791" y="952500"/>
                  </a:lnTo>
                  <a:lnTo>
                    <a:pt x="2267741" y="996162"/>
                  </a:lnTo>
                  <a:lnTo>
                    <a:pt x="2253371" y="1036250"/>
                  </a:lnTo>
                  <a:lnTo>
                    <a:pt x="2230831" y="1071630"/>
                  </a:lnTo>
                  <a:lnTo>
                    <a:pt x="2201261" y="1101130"/>
                  </a:lnTo>
                  <a:lnTo>
                    <a:pt x="2165811" y="1123630"/>
                  </a:lnTo>
                  <a:lnTo>
                    <a:pt x="2125621" y="1137960"/>
                  </a:lnTo>
                  <a:lnTo>
                    <a:pt x="2081861" y="1143000"/>
                  </a:lnTo>
                  <a:lnTo>
                    <a:pt x="190927" y="1143000"/>
                  </a:lnTo>
                  <a:lnTo>
                    <a:pt x="147166" y="1137960"/>
                  </a:lnTo>
                  <a:lnTo>
                    <a:pt x="106985" y="1123630"/>
                  </a:lnTo>
                  <a:lnTo>
                    <a:pt x="71534" y="1101130"/>
                  </a:lnTo>
                  <a:lnTo>
                    <a:pt x="41960" y="1071630"/>
                  </a:lnTo>
                  <a:lnTo>
                    <a:pt x="19415" y="1036250"/>
                  </a:lnTo>
                  <a:lnTo>
                    <a:pt x="5045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95693" y="1519046"/>
            <a:ext cx="1485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75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3.</a:t>
            </a:r>
            <a:r>
              <a:rPr sz="2000" spc="-36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Are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fact  </a:t>
            </a:r>
            <a:r>
              <a:rPr sz="2000" spc="-80" dirty="0">
                <a:latin typeface="Trebuchet MS"/>
                <a:cs typeface="Trebuchet MS"/>
              </a:rPr>
              <a:t>correct?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31300" y="1320800"/>
            <a:ext cx="2286000" cy="1155700"/>
            <a:chOff x="9131300" y="1320800"/>
            <a:chExt cx="2286000" cy="1155700"/>
          </a:xfrm>
        </p:grpSpPr>
        <p:sp>
          <p:nvSpPr>
            <p:cNvPr id="16" name="object 16"/>
            <p:cNvSpPr/>
            <p:nvPr/>
          </p:nvSpPr>
          <p:spPr>
            <a:xfrm>
              <a:off x="9131300" y="13208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2088" y="0"/>
                  </a:moveTo>
                  <a:lnTo>
                    <a:pt x="191084" y="0"/>
                  </a:lnTo>
                  <a:lnTo>
                    <a:pt x="147294" y="5029"/>
                  </a:lnTo>
                  <a:lnTo>
                    <a:pt x="107073" y="19367"/>
                  </a:lnTo>
                  <a:lnTo>
                    <a:pt x="71589" y="41871"/>
                  </a:lnTo>
                  <a:lnTo>
                    <a:pt x="41998" y="71374"/>
                  </a:lnTo>
                  <a:lnTo>
                    <a:pt x="19430" y="106743"/>
                  </a:lnTo>
                  <a:lnTo>
                    <a:pt x="5054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54" y="996162"/>
                  </a:lnTo>
                  <a:lnTo>
                    <a:pt x="19430" y="1036256"/>
                  </a:lnTo>
                  <a:lnTo>
                    <a:pt x="41998" y="1071626"/>
                  </a:lnTo>
                  <a:lnTo>
                    <a:pt x="71589" y="1101128"/>
                  </a:lnTo>
                  <a:lnTo>
                    <a:pt x="107073" y="1123632"/>
                  </a:lnTo>
                  <a:lnTo>
                    <a:pt x="147294" y="1137970"/>
                  </a:lnTo>
                  <a:lnTo>
                    <a:pt x="191084" y="1143000"/>
                  </a:lnTo>
                  <a:lnTo>
                    <a:pt x="2082088" y="1143000"/>
                  </a:lnTo>
                  <a:lnTo>
                    <a:pt x="2125878" y="1137970"/>
                  </a:lnTo>
                  <a:lnTo>
                    <a:pt x="2166099" y="1123632"/>
                  </a:lnTo>
                  <a:lnTo>
                    <a:pt x="2201570" y="1101128"/>
                  </a:lnTo>
                  <a:lnTo>
                    <a:pt x="2231174" y="1071626"/>
                  </a:lnTo>
                  <a:lnTo>
                    <a:pt x="2253742" y="1036256"/>
                  </a:lnTo>
                  <a:lnTo>
                    <a:pt x="2268118" y="996162"/>
                  </a:lnTo>
                  <a:lnTo>
                    <a:pt x="2273173" y="952500"/>
                  </a:lnTo>
                  <a:lnTo>
                    <a:pt x="2273173" y="190500"/>
                  </a:lnTo>
                  <a:lnTo>
                    <a:pt x="2268118" y="146837"/>
                  </a:lnTo>
                  <a:lnTo>
                    <a:pt x="2253742" y="106743"/>
                  </a:lnTo>
                  <a:lnTo>
                    <a:pt x="2231174" y="71374"/>
                  </a:lnTo>
                  <a:lnTo>
                    <a:pt x="2201570" y="41871"/>
                  </a:lnTo>
                  <a:lnTo>
                    <a:pt x="2166099" y="19367"/>
                  </a:lnTo>
                  <a:lnTo>
                    <a:pt x="2125878" y="5029"/>
                  </a:lnTo>
                  <a:lnTo>
                    <a:pt x="20820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37650" y="13271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9" y="146837"/>
                  </a:lnTo>
                  <a:lnTo>
                    <a:pt x="19431" y="106746"/>
                  </a:lnTo>
                  <a:lnTo>
                    <a:pt x="41995" y="71373"/>
                  </a:lnTo>
                  <a:lnTo>
                    <a:pt x="71594" y="41866"/>
                  </a:lnTo>
                  <a:lnTo>
                    <a:pt x="107075" y="19372"/>
                  </a:lnTo>
                  <a:lnTo>
                    <a:pt x="147290" y="5034"/>
                  </a:lnTo>
                  <a:lnTo>
                    <a:pt x="191087" y="0"/>
                  </a:lnTo>
                  <a:lnTo>
                    <a:pt x="2082081" y="0"/>
                  </a:lnTo>
                  <a:lnTo>
                    <a:pt x="2125881" y="5034"/>
                  </a:lnTo>
                  <a:lnTo>
                    <a:pt x="2166101" y="19372"/>
                  </a:lnTo>
                  <a:lnTo>
                    <a:pt x="2201581" y="41866"/>
                  </a:lnTo>
                  <a:lnTo>
                    <a:pt x="2231181" y="71373"/>
                  </a:lnTo>
                  <a:lnTo>
                    <a:pt x="2253741" y="106746"/>
                  </a:lnTo>
                  <a:lnTo>
                    <a:pt x="2268121" y="146837"/>
                  </a:lnTo>
                  <a:lnTo>
                    <a:pt x="2273171" y="190500"/>
                  </a:lnTo>
                  <a:lnTo>
                    <a:pt x="2273171" y="952500"/>
                  </a:lnTo>
                  <a:lnTo>
                    <a:pt x="2268121" y="996162"/>
                  </a:lnTo>
                  <a:lnTo>
                    <a:pt x="2253741" y="1036250"/>
                  </a:lnTo>
                  <a:lnTo>
                    <a:pt x="2231181" y="1071630"/>
                  </a:lnTo>
                  <a:lnTo>
                    <a:pt x="2201581" y="1101130"/>
                  </a:lnTo>
                  <a:lnTo>
                    <a:pt x="2166101" y="1123630"/>
                  </a:lnTo>
                  <a:lnTo>
                    <a:pt x="2125881" y="1137960"/>
                  </a:lnTo>
                  <a:lnTo>
                    <a:pt x="2082081" y="1143000"/>
                  </a:lnTo>
                  <a:lnTo>
                    <a:pt x="191087" y="1143000"/>
                  </a:lnTo>
                  <a:lnTo>
                    <a:pt x="147290" y="1137960"/>
                  </a:lnTo>
                  <a:lnTo>
                    <a:pt x="107075" y="1123630"/>
                  </a:lnTo>
                  <a:lnTo>
                    <a:pt x="71594" y="1101130"/>
                  </a:lnTo>
                  <a:lnTo>
                    <a:pt x="41995" y="1071630"/>
                  </a:lnTo>
                  <a:lnTo>
                    <a:pt x="19431" y="1036250"/>
                  </a:lnTo>
                  <a:lnTo>
                    <a:pt x="5049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362947" y="1393825"/>
            <a:ext cx="182816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 marR="283845" indent="-381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4.</a:t>
            </a:r>
            <a:r>
              <a:rPr sz="2000" spc="-375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Are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allthe  </a:t>
            </a:r>
            <a:r>
              <a:rPr sz="2000" spc="-80" dirty="0">
                <a:latin typeface="Trebuchet MS"/>
                <a:cs typeface="Trebuchet MS"/>
              </a:rPr>
              <a:t>information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latin typeface="Trebuchet MS"/>
                <a:cs typeface="Trebuchet MS"/>
              </a:rPr>
              <a:t>included</a:t>
            </a:r>
            <a:r>
              <a:rPr sz="2000" spc="-36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relevant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5000" y="3263900"/>
            <a:ext cx="2286000" cy="1155700"/>
            <a:chOff x="635000" y="3263900"/>
            <a:chExt cx="2286000" cy="1155700"/>
          </a:xfrm>
        </p:grpSpPr>
        <p:sp>
          <p:nvSpPr>
            <p:cNvPr id="20" name="object 20"/>
            <p:cNvSpPr/>
            <p:nvPr/>
          </p:nvSpPr>
          <p:spPr>
            <a:xfrm>
              <a:off x="635000" y="32639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2088" y="0"/>
                  </a:moveTo>
                  <a:lnTo>
                    <a:pt x="191086" y="0"/>
                  </a:lnTo>
                  <a:lnTo>
                    <a:pt x="147273" y="5029"/>
                  </a:lnTo>
                  <a:lnTo>
                    <a:pt x="107053" y="19367"/>
                  </a:lnTo>
                  <a:lnTo>
                    <a:pt x="71573" y="41871"/>
                  </a:lnTo>
                  <a:lnTo>
                    <a:pt x="41979" y="71374"/>
                  </a:lnTo>
                  <a:lnTo>
                    <a:pt x="19423" y="106743"/>
                  </a:lnTo>
                  <a:lnTo>
                    <a:pt x="5046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6" y="996162"/>
                  </a:lnTo>
                  <a:lnTo>
                    <a:pt x="19423" y="1036256"/>
                  </a:lnTo>
                  <a:lnTo>
                    <a:pt x="41979" y="1071626"/>
                  </a:lnTo>
                  <a:lnTo>
                    <a:pt x="71573" y="1101128"/>
                  </a:lnTo>
                  <a:lnTo>
                    <a:pt x="107053" y="1123632"/>
                  </a:lnTo>
                  <a:lnTo>
                    <a:pt x="147273" y="1137958"/>
                  </a:lnTo>
                  <a:lnTo>
                    <a:pt x="191086" y="1143000"/>
                  </a:lnTo>
                  <a:lnTo>
                    <a:pt x="2082088" y="1143000"/>
                  </a:lnTo>
                  <a:lnTo>
                    <a:pt x="2125878" y="1137958"/>
                  </a:lnTo>
                  <a:lnTo>
                    <a:pt x="2166099" y="1123632"/>
                  </a:lnTo>
                  <a:lnTo>
                    <a:pt x="2201583" y="1101128"/>
                  </a:lnTo>
                  <a:lnTo>
                    <a:pt x="2231174" y="1071626"/>
                  </a:lnTo>
                  <a:lnTo>
                    <a:pt x="2253742" y="1036256"/>
                  </a:lnTo>
                  <a:lnTo>
                    <a:pt x="2268118" y="996162"/>
                  </a:lnTo>
                  <a:lnTo>
                    <a:pt x="2273173" y="952500"/>
                  </a:lnTo>
                  <a:lnTo>
                    <a:pt x="2273173" y="190500"/>
                  </a:lnTo>
                  <a:lnTo>
                    <a:pt x="2268118" y="146837"/>
                  </a:lnTo>
                  <a:lnTo>
                    <a:pt x="2253742" y="106743"/>
                  </a:lnTo>
                  <a:lnTo>
                    <a:pt x="2231174" y="71374"/>
                  </a:lnTo>
                  <a:lnTo>
                    <a:pt x="2201583" y="41871"/>
                  </a:lnTo>
                  <a:lnTo>
                    <a:pt x="2166099" y="19367"/>
                  </a:lnTo>
                  <a:lnTo>
                    <a:pt x="2125878" y="5029"/>
                  </a:lnTo>
                  <a:lnTo>
                    <a:pt x="208208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1350" y="32702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6" y="146837"/>
                  </a:lnTo>
                  <a:lnTo>
                    <a:pt x="19422" y="106746"/>
                  </a:lnTo>
                  <a:lnTo>
                    <a:pt x="41980" y="71373"/>
                  </a:lnTo>
                  <a:lnTo>
                    <a:pt x="71572" y="41866"/>
                  </a:lnTo>
                  <a:lnTo>
                    <a:pt x="107053" y="19372"/>
                  </a:lnTo>
                  <a:lnTo>
                    <a:pt x="147273" y="5034"/>
                  </a:lnTo>
                  <a:lnTo>
                    <a:pt x="191087" y="0"/>
                  </a:lnTo>
                  <a:lnTo>
                    <a:pt x="2082091" y="0"/>
                  </a:lnTo>
                  <a:lnTo>
                    <a:pt x="2125881" y="5034"/>
                  </a:lnTo>
                  <a:lnTo>
                    <a:pt x="2166101" y="19372"/>
                  </a:lnTo>
                  <a:lnTo>
                    <a:pt x="2201581" y="41866"/>
                  </a:lnTo>
                  <a:lnTo>
                    <a:pt x="2231181" y="71373"/>
                  </a:lnTo>
                  <a:lnTo>
                    <a:pt x="2253741" y="106746"/>
                  </a:lnTo>
                  <a:lnTo>
                    <a:pt x="2268121" y="146837"/>
                  </a:lnTo>
                  <a:lnTo>
                    <a:pt x="2273171" y="190500"/>
                  </a:lnTo>
                  <a:lnTo>
                    <a:pt x="2273171" y="952500"/>
                  </a:lnTo>
                  <a:lnTo>
                    <a:pt x="2268121" y="996162"/>
                  </a:lnTo>
                  <a:lnTo>
                    <a:pt x="2253741" y="1036250"/>
                  </a:lnTo>
                  <a:lnTo>
                    <a:pt x="2231181" y="1071630"/>
                  </a:lnTo>
                  <a:lnTo>
                    <a:pt x="2201581" y="1101130"/>
                  </a:lnTo>
                  <a:lnTo>
                    <a:pt x="2166101" y="1123630"/>
                  </a:lnTo>
                  <a:lnTo>
                    <a:pt x="2125881" y="1137960"/>
                  </a:lnTo>
                  <a:lnTo>
                    <a:pt x="2082091" y="1143000"/>
                  </a:lnTo>
                  <a:lnTo>
                    <a:pt x="191087" y="1143000"/>
                  </a:lnTo>
                  <a:lnTo>
                    <a:pt x="147273" y="1137960"/>
                  </a:lnTo>
                  <a:lnTo>
                    <a:pt x="107053" y="1123630"/>
                  </a:lnTo>
                  <a:lnTo>
                    <a:pt x="71572" y="1101130"/>
                  </a:lnTo>
                  <a:lnTo>
                    <a:pt x="41980" y="1071630"/>
                  </a:lnTo>
                  <a:lnTo>
                    <a:pt x="19422" y="1036250"/>
                  </a:lnTo>
                  <a:lnTo>
                    <a:pt x="5046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7411" y="3373120"/>
            <a:ext cx="2070735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50800" algn="just">
              <a:lnSpc>
                <a:spcPct val="101899"/>
              </a:lnSpc>
              <a:spcBef>
                <a:spcPts val="55"/>
              </a:spcBef>
            </a:pPr>
            <a:r>
              <a:rPr sz="1800" spc="-75" dirty="0">
                <a:latin typeface="Trebuchet MS"/>
                <a:cs typeface="Trebuchet MS"/>
              </a:rPr>
              <a:t>5. </a:t>
            </a:r>
            <a:r>
              <a:rPr sz="1800" spc="-5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layout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and  presentation </a:t>
            </a:r>
            <a:r>
              <a:rPr sz="1800" spc="-45" dirty="0">
                <a:latin typeface="Trebuchet MS"/>
                <a:cs typeface="Trebuchet MS"/>
              </a:rPr>
              <a:t>easy </a:t>
            </a:r>
            <a:r>
              <a:rPr sz="1800" spc="-114" dirty="0">
                <a:latin typeface="Trebuchet MS"/>
                <a:cs typeface="Trebuchet MS"/>
              </a:rPr>
              <a:t>to  </a:t>
            </a:r>
            <a:r>
              <a:rPr sz="1800" spc="-85" dirty="0">
                <a:latin typeface="Trebuchet MS"/>
                <a:cs typeface="Trebuchet MS"/>
              </a:rPr>
              <a:t>read </a:t>
            </a:r>
            <a:r>
              <a:rPr sz="1800" spc="-80" dirty="0">
                <a:latin typeface="Trebuchet MS"/>
                <a:cs typeface="Trebuchet MS"/>
              </a:rPr>
              <a:t>and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understand?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67100" y="3263900"/>
            <a:ext cx="2286000" cy="1155700"/>
            <a:chOff x="3467100" y="3263900"/>
            <a:chExt cx="2286000" cy="1155700"/>
          </a:xfrm>
        </p:grpSpPr>
        <p:sp>
          <p:nvSpPr>
            <p:cNvPr id="24" name="object 24"/>
            <p:cNvSpPr/>
            <p:nvPr/>
          </p:nvSpPr>
          <p:spPr>
            <a:xfrm>
              <a:off x="3467100" y="32639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1860" y="0"/>
                  </a:moveTo>
                  <a:lnTo>
                    <a:pt x="190931" y="0"/>
                  </a:lnTo>
                  <a:lnTo>
                    <a:pt x="147167" y="5029"/>
                  </a:lnTo>
                  <a:lnTo>
                    <a:pt x="106984" y="19367"/>
                  </a:lnTo>
                  <a:lnTo>
                    <a:pt x="71539" y="41871"/>
                  </a:lnTo>
                  <a:lnTo>
                    <a:pt x="41960" y="71374"/>
                  </a:lnTo>
                  <a:lnTo>
                    <a:pt x="19418" y="106743"/>
                  </a:lnTo>
                  <a:lnTo>
                    <a:pt x="5041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1" y="996162"/>
                  </a:lnTo>
                  <a:lnTo>
                    <a:pt x="19418" y="1036256"/>
                  </a:lnTo>
                  <a:lnTo>
                    <a:pt x="41960" y="1071626"/>
                  </a:lnTo>
                  <a:lnTo>
                    <a:pt x="71539" y="1101128"/>
                  </a:lnTo>
                  <a:lnTo>
                    <a:pt x="106984" y="1123632"/>
                  </a:lnTo>
                  <a:lnTo>
                    <a:pt x="147167" y="1137958"/>
                  </a:lnTo>
                  <a:lnTo>
                    <a:pt x="190931" y="1143000"/>
                  </a:lnTo>
                  <a:lnTo>
                    <a:pt x="2081860" y="1143000"/>
                  </a:lnTo>
                  <a:lnTo>
                    <a:pt x="2125624" y="1137958"/>
                  </a:lnTo>
                  <a:lnTo>
                    <a:pt x="2165807" y="1123632"/>
                  </a:lnTo>
                  <a:lnTo>
                    <a:pt x="2201252" y="1101128"/>
                  </a:lnTo>
                  <a:lnTo>
                    <a:pt x="2230831" y="1071626"/>
                  </a:lnTo>
                  <a:lnTo>
                    <a:pt x="2253373" y="1036256"/>
                  </a:lnTo>
                  <a:lnTo>
                    <a:pt x="2267750" y="996162"/>
                  </a:lnTo>
                  <a:lnTo>
                    <a:pt x="2272791" y="952500"/>
                  </a:lnTo>
                  <a:lnTo>
                    <a:pt x="2272791" y="190500"/>
                  </a:lnTo>
                  <a:lnTo>
                    <a:pt x="2267750" y="146837"/>
                  </a:lnTo>
                  <a:lnTo>
                    <a:pt x="2253373" y="106743"/>
                  </a:lnTo>
                  <a:lnTo>
                    <a:pt x="2230831" y="71374"/>
                  </a:lnTo>
                  <a:lnTo>
                    <a:pt x="2201252" y="41871"/>
                  </a:lnTo>
                  <a:lnTo>
                    <a:pt x="2165807" y="19367"/>
                  </a:lnTo>
                  <a:lnTo>
                    <a:pt x="2125624" y="5029"/>
                  </a:lnTo>
                  <a:lnTo>
                    <a:pt x="208186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3450" y="32702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5" y="146837"/>
                  </a:lnTo>
                  <a:lnTo>
                    <a:pt x="19415" y="106746"/>
                  </a:lnTo>
                  <a:lnTo>
                    <a:pt x="41960" y="71373"/>
                  </a:lnTo>
                  <a:lnTo>
                    <a:pt x="71534" y="41866"/>
                  </a:lnTo>
                  <a:lnTo>
                    <a:pt x="106985" y="19372"/>
                  </a:lnTo>
                  <a:lnTo>
                    <a:pt x="147166" y="5034"/>
                  </a:lnTo>
                  <a:lnTo>
                    <a:pt x="190927" y="0"/>
                  </a:lnTo>
                  <a:lnTo>
                    <a:pt x="2081861" y="0"/>
                  </a:lnTo>
                  <a:lnTo>
                    <a:pt x="2125621" y="5034"/>
                  </a:lnTo>
                  <a:lnTo>
                    <a:pt x="2165801" y="19372"/>
                  </a:lnTo>
                  <a:lnTo>
                    <a:pt x="2201261" y="41866"/>
                  </a:lnTo>
                  <a:lnTo>
                    <a:pt x="2230831" y="71373"/>
                  </a:lnTo>
                  <a:lnTo>
                    <a:pt x="2253371" y="106746"/>
                  </a:lnTo>
                  <a:lnTo>
                    <a:pt x="2267741" y="146837"/>
                  </a:lnTo>
                  <a:lnTo>
                    <a:pt x="2272791" y="190500"/>
                  </a:lnTo>
                  <a:lnTo>
                    <a:pt x="2272791" y="952500"/>
                  </a:lnTo>
                  <a:lnTo>
                    <a:pt x="2267741" y="996162"/>
                  </a:lnTo>
                  <a:lnTo>
                    <a:pt x="2253371" y="1036250"/>
                  </a:lnTo>
                  <a:lnTo>
                    <a:pt x="2230831" y="1071630"/>
                  </a:lnTo>
                  <a:lnTo>
                    <a:pt x="2201261" y="1101130"/>
                  </a:lnTo>
                  <a:lnTo>
                    <a:pt x="2165801" y="1123630"/>
                  </a:lnTo>
                  <a:lnTo>
                    <a:pt x="2125621" y="1137960"/>
                  </a:lnTo>
                  <a:lnTo>
                    <a:pt x="2081861" y="1143000"/>
                  </a:lnTo>
                  <a:lnTo>
                    <a:pt x="190927" y="1143000"/>
                  </a:lnTo>
                  <a:lnTo>
                    <a:pt x="147166" y="1137960"/>
                  </a:lnTo>
                  <a:lnTo>
                    <a:pt x="106985" y="1123630"/>
                  </a:lnTo>
                  <a:lnTo>
                    <a:pt x="71534" y="1101130"/>
                  </a:lnTo>
                  <a:lnTo>
                    <a:pt x="41960" y="1071630"/>
                  </a:lnTo>
                  <a:lnTo>
                    <a:pt x="19415" y="1036250"/>
                  </a:lnTo>
                  <a:lnTo>
                    <a:pt x="5045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82746" y="3327780"/>
            <a:ext cx="182816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6.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Is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41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language  </a:t>
            </a:r>
            <a:r>
              <a:rPr sz="2000" spc="-204" dirty="0">
                <a:latin typeface="Trebuchet MS"/>
                <a:cs typeface="Trebuchet MS"/>
              </a:rPr>
              <a:t>clear, </a:t>
            </a:r>
            <a:r>
              <a:rPr sz="2000" spc="-80" dirty="0">
                <a:latin typeface="Trebuchet MS"/>
                <a:cs typeface="Trebuchet MS"/>
              </a:rPr>
              <a:t>concise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and</a:t>
            </a:r>
            <a:endParaRPr sz="2000" dirty="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000" spc="-75" dirty="0">
                <a:latin typeface="Trebuchet MS"/>
                <a:cs typeface="Trebuchet MS"/>
              </a:rPr>
              <a:t>Academic?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200" y="3263900"/>
            <a:ext cx="2286000" cy="1155700"/>
            <a:chOff x="6299200" y="3263900"/>
            <a:chExt cx="2286000" cy="1155700"/>
          </a:xfrm>
        </p:grpSpPr>
        <p:sp>
          <p:nvSpPr>
            <p:cNvPr id="28" name="object 28"/>
            <p:cNvSpPr/>
            <p:nvPr/>
          </p:nvSpPr>
          <p:spPr>
            <a:xfrm>
              <a:off x="6299200" y="32639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1860" y="0"/>
                  </a:moveTo>
                  <a:lnTo>
                    <a:pt x="190931" y="0"/>
                  </a:lnTo>
                  <a:lnTo>
                    <a:pt x="147167" y="5029"/>
                  </a:lnTo>
                  <a:lnTo>
                    <a:pt x="106984" y="19367"/>
                  </a:lnTo>
                  <a:lnTo>
                    <a:pt x="71539" y="41871"/>
                  </a:lnTo>
                  <a:lnTo>
                    <a:pt x="41960" y="71374"/>
                  </a:lnTo>
                  <a:lnTo>
                    <a:pt x="19418" y="106743"/>
                  </a:lnTo>
                  <a:lnTo>
                    <a:pt x="5041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41" y="996162"/>
                  </a:lnTo>
                  <a:lnTo>
                    <a:pt x="19418" y="1036256"/>
                  </a:lnTo>
                  <a:lnTo>
                    <a:pt x="41960" y="1071626"/>
                  </a:lnTo>
                  <a:lnTo>
                    <a:pt x="71539" y="1101128"/>
                  </a:lnTo>
                  <a:lnTo>
                    <a:pt x="106984" y="1123632"/>
                  </a:lnTo>
                  <a:lnTo>
                    <a:pt x="147167" y="1137958"/>
                  </a:lnTo>
                  <a:lnTo>
                    <a:pt x="190931" y="1143000"/>
                  </a:lnTo>
                  <a:lnTo>
                    <a:pt x="2081860" y="1143000"/>
                  </a:lnTo>
                  <a:lnTo>
                    <a:pt x="2125624" y="1137958"/>
                  </a:lnTo>
                  <a:lnTo>
                    <a:pt x="2165807" y="1123632"/>
                  </a:lnTo>
                  <a:lnTo>
                    <a:pt x="2201252" y="1101128"/>
                  </a:lnTo>
                  <a:lnTo>
                    <a:pt x="2230831" y="1071626"/>
                  </a:lnTo>
                  <a:lnTo>
                    <a:pt x="2253373" y="1036256"/>
                  </a:lnTo>
                  <a:lnTo>
                    <a:pt x="2267750" y="996162"/>
                  </a:lnTo>
                  <a:lnTo>
                    <a:pt x="2272792" y="952500"/>
                  </a:lnTo>
                  <a:lnTo>
                    <a:pt x="2272792" y="190500"/>
                  </a:lnTo>
                  <a:lnTo>
                    <a:pt x="2267750" y="146837"/>
                  </a:lnTo>
                  <a:lnTo>
                    <a:pt x="2253373" y="106743"/>
                  </a:lnTo>
                  <a:lnTo>
                    <a:pt x="2230831" y="71374"/>
                  </a:lnTo>
                  <a:lnTo>
                    <a:pt x="2201252" y="41871"/>
                  </a:lnTo>
                  <a:lnTo>
                    <a:pt x="2165807" y="19367"/>
                  </a:lnTo>
                  <a:lnTo>
                    <a:pt x="2125624" y="5029"/>
                  </a:lnTo>
                  <a:lnTo>
                    <a:pt x="2081860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05550" y="32702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5" y="146837"/>
                  </a:lnTo>
                  <a:lnTo>
                    <a:pt x="19415" y="106746"/>
                  </a:lnTo>
                  <a:lnTo>
                    <a:pt x="41960" y="71373"/>
                  </a:lnTo>
                  <a:lnTo>
                    <a:pt x="71534" y="41866"/>
                  </a:lnTo>
                  <a:lnTo>
                    <a:pt x="106985" y="19372"/>
                  </a:lnTo>
                  <a:lnTo>
                    <a:pt x="147166" y="5034"/>
                  </a:lnTo>
                  <a:lnTo>
                    <a:pt x="190927" y="0"/>
                  </a:lnTo>
                  <a:lnTo>
                    <a:pt x="2081861" y="0"/>
                  </a:lnTo>
                  <a:lnTo>
                    <a:pt x="2125621" y="5034"/>
                  </a:lnTo>
                  <a:lnTo>
                    <a:pt x="2165811" y="19372"/>
                  </a:lnTo>
                  <a:lnTo>
                    <a:pt x="2201261" y="41866"/>
                  </a:lnTo>
                  <a:lnTo>
                    <a:pt x="2230831" y="71373"/>
                  </a:lnTo>
                  <a:lnTo>
                    <a:pt x="2253371" y="106746"/>
                  </a:lnTo>
                  <a:lnTo>
                    <a:pt x="2267741" y="146837"/>
                  </a:lnTo>
                  <a:lnTo>
                    <a:pt x="2272791" y="190500"/>
                  </a:lnTo>
                  <a:lnTo>
                    <a:pt x="2272791" y="952500"/>
                  </a:lnTo>
                  <a:lnTo>
                    <a:pt x="2267741" y="996162"/>
                  </a:lnTo>
                  <a:lnTo>
                    <a:pt x="2253371" y="1036250"/>
                  </a:lnTo>
                  <a:lnTo>
                    <a:pt x="2230831" y="1071630"/>
                  </a:lnTo>
                  <a:lnTo>
                    <a:pt x="2201261" y="1101130"/>
                  </a:lnTo>
                  <a:lnTo>
                    <a:pt x="2165811" y="1123630"/>
                  </a:lnTo>
                  <a:lnTo>
                    <a:pt x="2125621" y="1137960"/>
                  </a:lnTo>
                  <a:lnTo>
                    <a:pt x="2081861" y="1143000"/>
                  </a:lnTo>
                  <a:lnTo>
                    <a:pt x="190927" y="1143000"/>
                  </a:lnTo>
                  <a:lnTo>
                    <a:pt x="147166" y="1137960"/>
                  </a:lnTo>
                  <a:lnTo>
                    <a:pt x="106985" y="1123630"/>
                  </a:lnTo>
                  <a:lnTo>
                    <a:pt x="71534" y="1101130"/>
                  </a:lnTo>
                  <a:lnTo>
                    <a:pt x="41960" y="1071630"/>
                  </a:lnTo>
                  <a:lnTo>
                    <a:pt x="19415" y="1036250"/>
                  </a:lnTo>
                  <a:lnTo>
                    <a:pt x="5045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63461" y="3443732"/>
            <a:ext cx="2099310" cy="792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39065" marR="5080" indent="-127000">
              <a:lnSpc>
                <a:spcPts val="2000"/>
              </a:lnSpc>
              <a:spcBef>
                <a:spcPts val="200"/>
              </a:spcBef>
            </a:pPr>
            <a:r>
              <a:rPr sz="1700" spc="-50" dirty="0">
                <a:latin typeface="Trebuchet MS"/>
                <a:cs typeface="Trebuchet MS"/>
              </a:rPr>
              <a:t>7.</a:t>
            </a:r>
            <a:r>
              <a:rPr sz="1700" spc="-254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Does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the</a:t>
            </a:r>
            <a:r>
              <a:rPr sz="1700" spc="-35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introduction  </a:t>
            </a:r>
            <a:r>
              <a:rPr sz="1700" spc="-110" dirty="0">
                <a:latin typeface="Trebuchet MS"/>
                <a:cs typeface="Trebuchet MS"/>
              </a:rPr>
              <a:t>adequately</a:t>
            </a:r>
            <a:r>
              <a:rPr sz="1700" spc="2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introduce</a:t>
            </a:r>
            <a:endParaRPr sz="1700">
              <a:latin typeface="Trebuchet MS"/>
              <a:cs typeface="Trebuchet MS"/>
            </a:endParaRPr>
          </a:p>
          <a:p>
            <a:pPr marL="634365">
              <a:lnSpc>
                <a:spcPts val="1939"/>
              </a:lnSpc>
            </a:pPr>
            <a:r>
              <a:rPr sz="1700" spc="-70" dirty="0">
                <a:latin typeface="Trebuchet MS"/>
                <a:cs typeface="Trebuchet MS"/>
              </a:rPr>
              <a:t>the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topic?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131300" y="3263900"/>
            <a:ext cx="2286000" cy="1155700"/>
            <a:chOff x="9131300" y="3263900"/>
            <a:chExt cx="2286000" cy="1155700"/>
          </a:xfrm>
        </p:grpSpPr>
        <p:sp>
          <p:nvSpPr>
            <p:cNvPr id="32" name="object 32"/>
            <p:cNvSpPr/>
            <p:nvPr/>
          </p:nvSpPr>
          <p:spPr>
            <a:xfrm>
              <a:off x="9131300" y="32639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2088" y="0"/>
                  </a:moveTo>
                  <a:lnTo>
                    <a:pt x="191084" y="0"/>
                  </a:lnTo>
                  <a:lnTo>
                    <a:pt x="147294" y="5029"/>
                  </a:lnTo>
                  <a:lnTo>
                    <a:pt x="107073" y="19367"/>
                  </a:lnTo>
                  <a:lnTo>
                    <a:pt x="71589" y="41871"/>
                  </a:lnTo>
                  <a:lnTo>
                    <a:pt x="41998" y="71374"/>
                  </a:lnTo>
                  <a:lnTo>
                    <a:pt x="19430" y="106743"/>
                  </a:lnTo>
                  <a:lnTo>
                    <a:pt x="5054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54" y="996162"/>
                  </a:lnTo>
                  <a:lnTo>
                    <a:pt x="19430" y="1036256"/>
                  </a:lnTo>
                  <a:lnTo>
                    <a:pt x="41998" y="1071626"/>
                  </a:lnTo>
                  <a:lnTo>
                    <a:pt x="71589" y="1101128"/>
                  </a:lnTo>
                  <a:lnTo>
                    <a:pt x="107073" y="1123632"/>
                  </a:lnTo>
                  <a:lnTo>
                    <a:pt x="147294" y="1137958"/>
                  </a:lnTo>
                  <a:lnTo>
                    <a:pt x="191084" y="1143000"/>
                  </a:lnTo>
                  <a:lnTo>
                    <a:pt x="2082088" y="1143000"/>
                  </a:lnTo>
                  <a:lnTo>
                    <a:pt x="2125878" y="1137958"/>
                  </a:lnTo>
                  <a:lnTo>
                    <a:pt x="2166099" y="1123632"/>
                  </a:lnTo>
                  <a:lnTo>
                    <a:pt x="2201570" y="1101128"/>
                  </a:lnTo>
                  <a:lnTo>
                    <a:pt x="2231174" y="1071626"/>
                  </a:lnTo>
                  <a:lnTo>
                    <a:pt x="2253742" y="1036256"/>
                  </a:lnTo>
                  <a:lnTo>
                    <a:pt x="2268118" y="996162"/>
                  </a:lnTo>
                  <a:lnTo>
                    <a:pt x="2273173" y="952500"/>
                  </a:lnTo>
                  <a:lnTo>
                    <a:pt x="2273173" y="190500"/>
                  </a:lnTo>
                  <a:lnTo>
                    <a:pt x="2268118" y="146837"/>
                  </a:lnTo>
                  <a:lnTo>
                    <a:pt x="2253742" y="106743"/>
                  </a:lnTo>
                  <a:lnTo>
                    <a:pt x="2231174" y="71374"/>
                  </a:lnTo>
                  <a:lnTo>
                    <a:pt x="2201570" y="41871"/>
                  </a:lnTo>
                  <a:lnTo>
                    <a:pt x="2166099" y="19367"/>
                  </a:lnTo>
                  <a:lnTo>
                    <a:pt x="2125878" y="5029"/>
                  </a:lnTo>
                  <a:lnTo>
                    <a:pt x="208208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7650" y="32702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500"/>
                  </a:moveTo>
                  <a:lnTo>
                    <a:pt x="5049" y="146837"/>
                  </a:lnTo>
                  <a:lnTo>
                    <a:pt x="19431" y="106746"/>
                  </a:lnTo>
                  <a:lnTo>
                    <a:pt x="41995" y="71373"/>
                  </a:lnTo>
                  <a:lnTo>
                    <a:pt x="71594" y="41866"/>
                  </a:lnTo>
                  <a:lnTo>
                    <a:pt x="107075" y="19372"/>
                  </a:lnTo>
                  <a:lnTo>
                    <a:pt x="147290" y="5034"/>
                  </a:lnTo>
                  <a:lnTo>
                    <a:pt x="191087" y="0"/>
                  </a:lnTo>
                  <a:lnTo>
                    <a:pt x="2082081" y="0"/>
                  </a:lnTo>
                  <a:lnTo>
                    <a:pt x="2125881" y="5034"/>
                  </a:lnTo>
                  <a:lnTo>
                    <a:pt x="2166101" y="19372"/>
                  </a:lnTo>
                  <a:lnTo>
                    <a:pt x="2201581" y="41866"/>
                  </a:lnTo>
                  <a:lnTo>
                    <a:pt x="2231181" y="71373"/>
                  </a:lnTo>
                  <a:lnTo>
                    <a:pt x="2253741" y="106746"/>
                  </a:lnTo>
                  <a:lnTo>
                    <a:pt x="2268121" y="146837"/>
                  </a:lnTo>
                  <a:lnTo>
                    <a:pt x="2273171" y="190500"/>
                  </a:lnTo>
                  <a:lnTo>
                    <a:pt x="2273171" y="952500"/>
                  </a:lnTo>
                  <a:lnTo>
                    <a:pt x="2268121" y="996162"/>
                  </a:lnTo>
                  <a:lnTo>
                    <a:pt x="2253741" y="1036250"/>
                  </a:lnTo>
                  <a:lnTo>
                    <a:pt x="2231181" y="1071630"/>
                  </a:lnTo>
                  <a:lnTo>
                    <a:pt x="2201581" y="1101130"/>
                  </a:lnTo>
                  <a:lnTo>
                    <a:pt x="2166101" y="1123630"/>
                  </a:lnTo>
                  <a:lnTo>
                    <a:pt x="2125881" y="1137960"/>
                  </a:lnTo>
                  <a:lnTo>
                    <a:pt x="2082081" y="1143000"/>
                  </a:lnTo>
                  <a:lnTo>
                    <a:pt x="191087" y="1143000"/>
                  </a:lnTo>
                  <a:lnTo>
                    <a:pt x="147290" y="1137960"/>
                  </a:lnTo>
                  <a:lnTo>
                    <a:pt x="107075" y="1123630"/>
                  </a:lnTo>
                  <a:lnTo>
                    <a:pt x="71594" y="1101130"/>
                  </a:lnTo>
                  <a:lnTo>
                    <a:pt x="41995" y="1071630"/>
                  </a:lnTo>
                  <a:lnTo>
                    <a:pt x="19431" y="1036250"/>
                  </a:lnTo>
                  <a:lnTo>
                    <a:pt x="5049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315704" y="3327780"/>
            <a:ext cx="189483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Trebuchet MS"/>
                <a:cs typeface="Trebuchet MS"/>
              </a:rPr>
              <a:t>8. </a:t>
            </a:r>
            <a:r>
              <a:rPr sz="2000" spc="-55" dirty="0">
                <a:latin typeface="Trebuchet MS"/>
                <a:cs typeface="Trebuchet MS"/>
              </a:rPr>
              <a:t>Are </a:t>
            </a:r>
            <a:r>
              <a:rPr sz="2000" spc="-95" dirty="0">
                <a:latin typeface="Trebuchet MS"/>
                <a:cs typeface="Trebuchet MS"/>
              </a:rPr>
              <a:t>the  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-95" dirty="0">
                <a:latin typeface="Trebuchet MS"/>
                <a:cs typeface="Trebuchet MS"/>
              </a:rPr>
              <a:t>ec</a:t>
            </a:r>
            <a:r>
              <a:rPr sz="2000" spc="-75" dirty="0">
                <a:latin typeface="Trebuchet MS"/>
                <a:cs typeface="Trebuchet MS"/>
              </a:rPr>
              <a:t>o</a:t>
            </a:r>
            <a:r>
              <a:rPr sz="2000" spc="-65" dirty="0">
                <a:latin typeface="Trebuchet MS"/>
                <a:cs typeface="Trebuchet MS"/>
              </a:rPr>
              <a:t>mm</a:t>
            </a:r>
            <a:r>
              <a:rPr sz="2000" spc="-95" dirty="0">
                <a:latin typeface="Trebuchet MS"/>
                <a:cs typeface="Trebuchet MS"/>
              </a:rPr>
              <a:t>en</a:t>
            </a:r>
            <a:r>
              <a:rPr sz="2000" spc="-114" dirty="0">
                <a:latin typeface="Trebuchet MS"/>
                <a:cs typeface="Trebuchet MS"/>
              </a:rPr>
              <a:t>d</a:t>
            </a:r>
            <a:r>
              <a:rPr sz="2000" spc="-55" dirty="0">
                <a:latin typeface="Trebuchet MS"/>
                <a:cs typeface="Trebuchet MS"/>
              </a:rPr>
              <a:t>a</a:t>
            </a:r>
            <a:r>
              <a:rPr sz="2000" spc="-95" dirty="0">
                <a:latin typeface="Trebuchet MS"/>
                <a:cs typeface="Trebuchet MS"/>
              </a:rPr>
              <a:t>t</a:t>
            </a:r>
            <a:r>
              <a:rPr sz="2000" spc="-75" dirty="0">
                <a:latin typeface="Trebuchet MS"/>
                <a:cs typeface="Trebuchet MS"/>
              </a:rPr>
              <a:t>io</a:t>
            </a:r>
            <a:r>
              <a:rPr sz="2000" spc="-95" dirty="0">
                <a:latin typeface="Trebuchet MS"/>
                <a:cs typeface="Trebuchet MS"/>
              </a:rPr>
              <a:t>ns</a:t>
            </a:r>
            <a:endParaRPr sz="2000">
              <a:latin typeface="Trebuchet MS"/>
              <a:cs typeface="Trebuchet MS"/>
            </a:endParaRPr>
          </a:p>
          <a:p>
            <a:pPr marL="317500">
              <a:lnSpc>
                <a:spcPct val="100000"/>
              </a:lnSpc>
            </a:pPr>
            <a:r>
              <a:rPr sz="2000" spc="-80" dirty="0">
                <a:latin typeface="Trebuchet MS"/>
                <a:cs typeface="Trebuchet MS"/>
              </a:rPr>
              <a:t>reasonable?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78000" y="1841500"/>
            <a:ext cx="8496300" cy="4546600"/>
            <a:chOff x="1778000" y="1841500"/>
            <a:chExt cx="8496300" cy="4546600"/>
          </a:xfrm>
        </p:grpSpPr>
        <p:sp>
          <p:nvSpPr>
            <p:cNvPr id="36" name="object 36"/>
            <p:cNvSpPr/>
            <p:nvPr/>
          </p:nvSpPr>
          <p:spPr>
            <a:xfrm>
              <a:off x="2909481" y="1891613"/>
              <a:ext cx="406400" cy="13335"/>
            </a:xfrm>
            <a:custGeom>
              <a:avLst/>
              <a:gdLst/>
              <a:ahLst/>
              <a:cxnLst/>
              <a:rect l="l" t="t" r="r" b="b"/>
              <a:pathLst>
                <a:path w="406400" h="13335">
                  <a:moveTo>
                    <a:pt x="50761" y="0"/>
                  </a:moveTo>
                  <a:lnTo>
                    <a:pt x="0" y="0"/>
                  </a:lnTo>
                  <a:lnTo>
                    <a:pt x="0" y="12725"/>
                  </a:lnTo>
                  <a:lnTo>
                    <a:pt x="50761" y="12725"/>
                  </a:lnTo>
                  <a:lnTo>
                    <a:pt x="50761" y="0"/>
                  </a:lnTo>
                  <a:close/>
                </a:path>
                <a:path w="406400" h="13335">
                  <a:moveTo>
                    <a:pt x="139598" y="0"/>
                  </a:moveTo>
                  <a:lnTo>
                    <a:pt x="88836" y="0"/>
                  </a:lnTo>
                  <a:lnTo>
                    <a:pt x="88836" y="12725"/>
                  </a:lnTo>
                  <a:lnTo>
                    <a:pt x="139598" y="12725"/>
                  </a:lnTo>
                  <a:lnTo>
                    <a:pt x="139598" y="0"/>
                  </a:lnTo>
                  <a:close/>
                </a:path>
                <a:path w="406400" h="13335">
                  <a:moveTo>
                    <a:pt x="228434" y="0"/>
                  </a:moveTo>
                  <a:lnTo>
                    <a:pt x="177673" y="0"/>
                  </a:lnTo>
                  <a:lnTo>
                    <a:pt x="177673" y="12725"/>
                  </a:lnTo>
                  <a:lnTo>
                    <a:pt x="228434" y="12725"/>
                  </a:lnTo>
                  <a:lnTo>
                    <a:pt x="228434" y="0"/>
                  </a:lnTo>
                  <a:close/>
                </a:path>
                <a:path w="406400" h="13335">
                  <a:moveTo>
                    <a:pt x="317271" y="0"/>
                  </a:moveTo>
                  <a:lnTo>
                    <a:pt x="266509" y="0"/>
                  </a:lnTo>
                  <a:lnTo>
                    <a:pt x="266509" y="12725"/>
                  </a:lnTo>
                  <a:lnTo>
                    <a:pt x="317271" y="12725"/>
                  </a:lnTo>
                  <a:lnTo>
                    <a:pt x="317271" y="0"/>
                  </a:lnTo>
                  <a:close/>
                </a:path>
                <a:path w="406400" h="13335">
                  <a:moveTo>
                    <a:pt x="406107" y="0"/>
                  </a:moveTo>
                  <a:lnTo>
                    <a:pt x="355333" y="0"/>
                  </a:lnTo>
                  <a:lnTo>
                    <a:pt x="355333" y="12725"/>
                  </a:lnTo>
                  <a:lnTo>
                    <a:pt x="406107" y="12725"/>
                  </a:lnTo>
                  <a:lnTo>
                    <a:pt x="406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53650" y="1859813"/>
              <a:ext cx="120561" cy="763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40489" y="1891613"/>
              <a:ext cx="406400" cy="13335"/>
            </a:xfrm>
            <a:custGeom>
              <a:avLst/>
              <a:gdLst/>
              <a:ahLst/>
              <a:cxnLst/>
              <a:rect l="l" t="t" r="r" b="b"/>
              <a:pathLst>
                <a:path w="406400" h="13335">
                  <a:moveTo>
                    <a:pt x="50761" y="0"/>
                  </a:moveTo>
                  <a:lnTo>
                    <a:pt x="0" y="0"/>
                  </a:lnTo>
                  <a:lnTo>
                    <a:pt x="0" y="12725"/>
                  </a:lnTo>
                  <a:lnTo>
                    <a:pt x="50761" y="12725"/>
                  </a:lnTo>
                  <a:lnTo>
                    <a:pt x="50761" y="0"/>
                  </a:lnTo>
                  <a:close/>
                </a:path>
                <a:path w="406400" h="13335">
                  <a:moveTo>
                    <a:pt x="139598" y="0"/>
                  </a:moveTo>
                  <a:lnTo>
                    <a:pt x="88836" y="0"/>
                  </a:lnTo>
                  <a:lnTo>
                    <a:pt x="88836" y="12725"/>
                  </a:lnTo>
                  <a:lnTo>
                    <a:pt x="139598" y="12725"/>
                  </a:lnTo>
                  <a:lnTo>
                    <a:pt x="139598" y="0"/>
                  </a:lnTo>
                  <a:close/>
                </a:path>
                <a:path w="406400" h="13335">
                  <a:moveTo>
                    <a:pt x="228422" y="0"/>
                  </a:moveTo>
                  <a:lnTo>
                    <a:pt x="177660" y="0"/>
                  </a:lnTo>
                  <a:lnTo>
                    <a:pt x="177660" y="12725"/>
                  </a:lnTo>
                  <a:lnTo>
                    <a:pt x="228422" y="12725"/>
                  </a:lnTo>
                  <a:lnTo>
                    <a:pt x="228422" y="0"/>
                  </a:lnTo>
                  <a:close/>
                </a:path>
                <a:path w="406400" h="13335">
                  <a:moveTo>
                    <a:pt x="317258" y="0"/>
                  </a:moveTo>
                  <a:lnTo>
                    <a:pt x="266496" y="0"/>
                  </a:lnTo>
                  <a:lnTo>
                    <a:pt x="266496" y="12725"/>
                  </a:lnTo>
                  <a:lnTo>
                    <a:pt x="317258" y="12725"/>
                  </a:lnTo>
                  <a:lnTo>
                    <a:pt x="317258" y="0"/>
                  </a:lnTo>
                  <a:close/>
                </a:path>
                <a:path w="406400" h="13335">
                  <a:moveTo>
                    <a:pt x="406095" y="0"/>
                  </a:moveTo>
                  <a:lnTo>
                    <a:pt x="355333" y="0"/>
                  </a:lnTo>
                  <a:lnTo>
                    <a:pt x="355333" y="12725"/>
                  </a:lnTo>
                  <a:lnTo>
                    <a:pt x="406095" y="12725"/>
                  </a:lnTo>
                  <a:lnTo>
                    <a:pt x="40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84658" y="1859813"/>
              <a:ext cx="120561" cy="763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69960" y="1873300"/>
              <a:ext cx="406400" cy="13335"/>
            </a:xfrm>
            <a:custGeom>
              <a:avLst/>
              <a:gdLst/>
              <a:ahLst/>
              <a:cxnLst/>
              <a:rect l="l" t="t" r="r" b="b"/>
              <a:pathLst>
                <a:path w="406400" h="13335">
                  <a:moveTo>
                    <a:pt x="50761" y="0"/>
                  </a:moveTo>
                  <a:lnTo>
                    <a:pt x="0" y="0"/>
                  </a:lnTo>
                  <a:lnTo>
                    <a:pt x="0" y="12725"/>
                  </a:lnTo>
                  <a:lnTo>
                    <a:pt x="50761" y="12725"/>
                  </a:lnTo>
                  <a:lnTo>
                    <a:pt x="50761" y="0"/>
                  </a:lnTo>
                  <a:close/>
                </a:path>
                <a:path w="406400" h="13335">
                  <a:moveTo>
                    <a:pt x="139598" y="0"/>
                  </a:moveTo>
                  <a:lnTo>
                    <a:pt x="88836" y="0"/>
                  </a:lnTo>
                  <a:lnTo>
                    <a:pt x="88836" y="12725"/>
                  </a:lnTo>
                  <a:lnTo>
                    <a:pt x="139598" y="12725"/>
                  </a:lnTo>
                  <a:lnTo>
                    <a:pt x="139598" y="0"/>
                  </a:lnTo>
                  <a:close/>
                </a:path>
                <a:path w="406400" h="13335">
                  <a:moveTo>
                    <a:pt x="228434" y="0"/>
                  </a:moveTo>
                  <a:lnTo>
                    <a:pt x="177673" y="0"/>
                  </a:lnTo>
                  <a:lnTo>
                    <a:pt x="177673" y="12725"/>
                  </a:lnTo>
                  <a:lnTo>
                    <a:pt x="228434" y="12725"/>
                  </a:lnTo>
                  <a:lnTo>
                    <a:pt x="228434" y="0"/>
                  </a:lnTo>
                  <a:close/>
                </a:path>
                <a:path w="406400" h="13335">
                  <a:moveTo>
                    <a:pt x="317271" y="0"/>
                  </a:moveTo>
                  <a:lnTo>
                    <a:pt x="266509" y="0"/>
                  </a:lnTo>
                  <a:lnTo>
                    <a:pt x="266509" y="12725"/>
                  </a:lnTo>
                  <a:lnTo>
                    <a:pt x="317271" y="12725"/>
                  </a:lnTo>
                  <a:lnTo>
                    <a:pt x="317271" y="0"/>
                  </a:lnTo>
                  <a:close/>
                </a:path>
                <a:path w="406400" h="13335">
                  <a:moveTo>
                    <a:pt x="406095" y="0"/>
                  </a:moveTo>
                  <a:lnTo>
                    <a:pt x="355333" y="0"/>
                  </a:lnTo>
                  <a:lnTo>
                    <a:pt x="355333" y="12725"/>
                  </a:lnTo>
                  <a:lnTo>
                    <a:pt x="406095" y="12725"/>
                  </a:lnTo>
                  <a:lnTo>
                    <a:pt x="406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14129" y="1841500"/>
              <a:ext cx="120561" cy="76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8000" y="3153168"/>
              <a:ext cx="185407" cy="109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96909" y="2962884"/>
              <a:ext cx="1347470" cy="878840"/>
            </a:xfrm>
            <a:custGeom>
              <a:avLst/>
              <a:gdLst/>
              <a:ahLst/>
              <a:cxnLst/>
              <a:rect l="l" t="t" r="r" b="b"/>
              <a:pathLst>
                <a:path w="1347470" h="878839">
                  <a:moveTo>
                    <a:pt x="101777" y="169557"/>
                  </a:moveTo>
                  <a:lnTo>
                    <a:pt x="99110" y="157213"/>
                  </a:lnTo>
                  <a:lnTo>
                    <a:pt x="62179" y="165227"/>
                  </a:lnTo>
                  <a:lnTo>
                    <a:pt x="24498" y="174129"/>
                  </a:lnTo>
                  <a:lnTo>
                    <a:pt x="0" y="180365"/>
                  </a:lnTo>
                  <a:lnTo>
                    <a:pt x="3175" y="192709"/>
                  </a:lnTo>
                  <a:lnTo>
                    <a:pt x="27419" y="186474"/>
                  </a:lnTo>
                  <a:lnTo>
                    <a:pt x="64973" y="177698"/>
                  </a:lnTo>
                  <a:lnTo>
                    <a:pt x="101777" y="169557"/>
                  </a:lnTo>
                  <a:close/>
                </a:path>
                <a:path w="1347470" h="878839">
                  <a:moveTo>
                    <a:pt x="238582" y="142976"/>
                  </a:moveTo>
                  <a:lnTo>
                    <a:pt x="236296" y="130378"/>
                  </a:lnTo>
                  <a:lnTo>
                    <a:pt x="189344" y="139026"/>
                  </a:lnTo>
                  <a:lnTo>
                    <a:pt x="136423" y="149326"/>
                  </a:lnTo>
                  <a:lnTo>
                    <a:pt x="138963" y="161798"/>
                  </a:lnTo>
                  <a:lnTo>
                    <a:pt x="191757" y="151498"/>
                  </a:lnTo>
                  <a:lnTo>
                    <a:pt x="238582" y="142976"/>
                  </a:lnTo>
                  <a:close/>
                </a:path>
                <a:path w="1347470" h="878839">
                  <a:moveTo>
                    <a:pt x="376148" y="120332"/>
                  </a:moveTo>
                  <a:lnTo>
                    <a:pt x="374243" y="107734"/>
                  </a:lnTo>
                  <a:lnTo>
                    <a:pt x="337185" y="113461"/>
                  </a:lnTo>
                  <a:lnTo>
                    <a:pt x="273862" y="123888"/>
                  </a:lnTo>
                  <a:lnTo>
                    <a:pt x="276021" y="136486"/>
                  </a:lnTo>
                  <a:lnTo>
                    <a:pt x="339090" y="126060"/>
                  </a:lnTo>
                  <a:lnTo>
                    <a:pt x="376148" y="120332"/>
                  </a:lnTo>
                  <a:close/>
                </a:path>
                <a:path w="1347470" h="878839">
                  <a:moveTo>
                    <a:pt x="514223" y="100228"/>
                  </a:moveTo>
                  <a:lnTo>
                    <a:pt x="512572" y="87642"/>
                  </a:lnTo>
                  <a:lnTo>
                    <a:pt x="411937" y="102019"/>
                  </a:lnTo>
                  <a:lnTo>
                    <a:pt x="413842" y="114604"/>
                  </a:lnTo>
                  <a:lnTo>
                    <a:pt x="448233" y="109385"/>
                  </a:lnTo>
                  <a:lnTo>
                    <a:pt x="448106" y="109512"/>
                  </a:lnTo>
                  <a:lnTo>
                    <a:pt x="514223" y="100228"/>
                  </a:lnTo>
                  <a:close/>
                </a:path>
                <a:path w="1347470" h="878839">
                  <a:moveTo>
                    <a:pt x="652551" y="82296"/>
                  </a:moveTo>
                  <a:lnTo>
                    <a:pt x="651027" y="69710"/>
                  </a:lnTo>
                  <a:lnTo>
                    <a:pt x="625386" y="72758"/>
                  </a:lnTo>
                  <a:lnTo>
                    <a:pt x="550265" y="82550"/>
                  </a:lnTo>
                  <a:lnTo>
                    <a:pt x="551916" y="95148"/>
                  </a:lnTo>
                  <a:lnTo>
                    <a:pt x="652551" y="82296"/>
                  </a:lnTo>
                  <a:close/>
                </a:path>
                <a:path w="1347470" h="878839">
                  <a:moveTo>
                    <a:pt x="791133" y="65887"/>
                  </a:moveTo>
                  <a:lnTo>
                    <a:pt x="789736" y="53301"/>
                  </a:lnTo>
                  <a:lnTo>
                    <a:pt x="688975" y="64998"/>
                  </a:lnTo>
                  <a:lnTo>
                    <a:pt x="688936" y="65887"/>
                  </a:lnTo>
                  <a:lnTo>
                    <a:pt x="690359" y="77597"/>
                  </a:lnTo>
                  <a:lnTo>
                    <a:pt x="791133" y="65887"/>
                  </a:lnTo>
                  <a:close/>
                </a:path>
                <a:path w="1347470" h="878839">
                  <a:moveTo>
                    <a:pt x="929957" y="51003"/>
                  </a:moveTo>
                  <a:lnTo>
                    <a:pt x="928560" y="38290"/>
                  </a:lnTo>
                  <a:lnTo>
                    <a:pt x="827671" y="49098"/>
                  </a:lnTo>
                  <a:lnTo>
                    <a:pt x="828941" y="61683"/>
                  </a:lnTo>
                  <a:lnTo>
                    <a:pt x="929957" y="51003"/>
                  </a:lnTo>
                  <a:close/>
                </a:path>
                <a:path w="1347470" h="878839">
                  <a:moveTo>
                    <a:pt x="963333" y="865720"/>
                  </a:moveTo>
                  <a:lnTo>
                    <a:pt x="912571" y="865720"/>
                  </a:lnTo>
                  <a:lnTo>
                    <a:pt x="912571" y="878433"/>
                  </a:lnTo>
                  <a:lnTo>
                    <a:pt x="963333" y="878433"/>
                  </a:lnTo>
                  <a:lnTo>
                    <a:pt x="963333" y="865720"/>
                  </a:lnTo>
                  <a:close/>
                </a:path>
                <a:path w="1347470" h="878839">
                  <a:moveTo>
                    <a:pt x="1052169" y="865720"/>
                  </a:moveTo>
                  <a:lnTo>
                    <a:pt x="1001407" y="865720"/>
                  </a:lnTo>
                  <a:lnTo>
                    <a:pt x="1001407" y="878433"/>
                  </a:lnTo>
                  <a:lnTo>
                    <a:pt x="1052169" y="878433"/>
                  </a:lnTo>
                  <a:lnTo>
                    <a:pt x="1052169" y="865720"/>
                  </a:lnTo>
                  <a:close/>
                </a:path>
                <a:path w="1347470" h="878839">
                  <a:moveTo>
                    <a:pt x="1068793" y="37274"/>
                  </a:moveTo>
                  <a:lnTo>
                    <a:pt x="1067523" y="24549"/>
                  </a:lnTo>
                  <a:lnTo>
                    <a:pt x="966508" y="34467"/>
                  </a:lnTo>
                  <a:lnTo>
                    <a:pt x="967778" y="47066"/>
                  </a:lnTo>
                  <a:lnTo>
                    <a:pt x="1068793" y="37274"/>
                  </a:lnTo>
                  <a:close/>
                </a:path>
                <a:path w="1347470" h="878839">
                  <a:moveTo>
                    <a:pt x="1141006" y="865720"/>
                  </a:moveTo>
                  <a:lnTo>
                    <a:pt x="1090244" y="865720"/>
                  </a:lnTo>
                  <a:lnTo>
                    <a:pt x="1090244" y="878433"/>
                  </a:lnTo>
                  <a:lnTo>
                    <a:pt x="1141006" y="878433"/>
                  </a:lnTo>
                  <a:lnTo>
                    <a:pt x="1141006" y="865720"/>
                  </a:lnTo>
                  <a:close/>
                </a:path>
                <a:path w="1347470" h="878839">
                  <a:moveTo>
                    <a:pt x="1207757" y="24422"/>
                  </a:moveTo>
                  <a:lnTo>
                    <a:pt x="1206614" y="11823"/>
                  </a:lnTo>
                  <a:lnTo>
                    <a:pt x="1105471" y="20993"/>
                  </a:lnTo>
                  <a:lnTo>
                    <a:pt x="1106614" y="33578"/>
                  </a:lnTo>
                  <a:lnTo>
                    <a:pt x="1207757" y="24422"/>
                  </a:lnTo>
                  <a:close/>
                </a:path>
                <a:path w="1347470" h="878839">
                  <a:moveTo>
                    <a:pt x="1229842" y="865720"/>
                  </a:moveTo>
                  <a:lnTo>
                    <a:pt x="1179080" y="865720"/>
                  </a:lnTo>
                  <a:lnTo>
                    <a:pt x="1179080" y="878433"/>
                  </a:lnTo>
                  <a:lnTo>
                    <a:pt x="1229842" y="878433"/>
                  </a:lnTo>
                  <a:lnTo>
                    <a:pt x="1229842" y="865720"/>
                  </a:lnTo>
                  <a:close/>
                </a:path>
                <a:path w="1347470" h="878839">
                  <a:moveTo>
                    <a:pt x="1318679" y="865720"/>
                  </a:moveTo>
                  <a:lnTo>
                    <a:pt x="1267904" y="865720"/>
                  </a:lnTo>
                  <a:lnTo>
                    <a:pt x="1267904" y="878433"/>
                  </a:lnTo>
                  <a:lnTo>
                    <a:pt x="1318679" y="878433"/>
                  </a:lnTo>
                  <a:lnTo>
                    <a:pt x="1318679" y="865720"/>
                  </a:lnTo>
                  <a:close/>
                </a:path>
                <a:path w="1347470" h="878839">
                  <a:moveTo>
                    <a:pt x="1346847" y="12725"/>
                  </a:moveTo>
                  <a:lnTo>
                    <a:pt x="1345831" y="0"/>
                  </a:lnTo>
                  <a:lnTo>
                    <a:pt x="1244561" y="8394"/>
                  </a:lnTo>
                  <a:lnTo>
                    <a:pt x="1245704" y="21120"/>
                  </a:lnTo>
                  <a:lnTo>
                    <a:pt x="1346847" y="12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53650" y="3796804"/>
              <a:ext cx="120561" cy="76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80689" y="2858452"/>
              <a:ext cx="2891790" cy="982980"/>
            </a:xfrm>
            <a:custGeom>
              <a:avLst/>
              <a:gdLst/>
              <a:ahLst/>
              <a:cxnLst/>
              <a:rect l="l" t="t" r="r" b="b"/>
              <a:pathLst>
                <a:path w="2891790" h="982979">
                  <a:moveTo>
                    <a:pt x="102158" y="106210"/>
                  </a:moveTo>
                  <a:lnTo>
                    <a:pt x="101142" y="93497"/>
                  </a:lnTo>
                  <a:lnTo>
                    <a:pt x="0" y="101384"/>
                  </a:lnTo>
                  <a:lnTo>
                    <a:pt x="1016" y="114096"/>
                  </a:lnTo>
                  <a:lnTo>
                    <a:pt x="102158" y="106210"/>
                  </a:lnTo>
                  <a:close/>
                </a:path>
                <a:path w="2891790" h="982979">
                  <a:moveTo>
                    <a:pt x="241363" y="95910"/>
                  </a:moveTo>
                  <a:lnTo>
                    <a:pt x="240474" y="83185"/>
                  </a:lnTo>
                  <a:lnTo>
                    <a:pt x="139217" y="90563"/>
                  </a:lnTo>
                  <a:lnTo>
                    <a:pt x="140093" y="103289"/>
                  </a:lnTo>
                  <a:lnTo>
                    <a:pt x="198348" y="98831"/>
                  </a:lnTo>
                  <a:lnTo>
                    <a:pt x="241363" y="95910"/>
                  </a:lnTo>
                  <a:close/>
                </a:path>
                <a:path w="2891790" h="982979">
                  <a:moveTo>
                    <a:pt x="380580" y="86372"/>
                  </a:moveTo>
                  <a:lnTo>
                    <a:pt x="379818" y="73647"/>
                  </a:lnTo>
                  <a:lnTo>
                    <a:pt x="278422" y="80645"/>
                  </a:lnTo>
                  <a:lnTo>
                    <a:pt x="279311" y="93243"/>
                  </a:lnTo>
                  <a:lnTo>
                    <a:pt x="380580" y="86372"/>
                  </a:lnTo>
                  <a:close/>
                </a:path>
                <a:path w="2891790" h="982979">
                  <a:moveTo>
                    <a:pt x="519925" y="77597"/>
                  </a:moveTo>
                  <a:lnTo>
                    <a:pt x="519036" y="64871"/>
                  </a:lnTo>
                  <a:lnTo>
                    <a:pt x="417766" y="71234"/>
                  </a:lnTo>
                  <a:lnTo>
                    <a:pt x="418528" y="83959"/>
                  </a:lnTo>
                  <a:lnTo>
                    <a:pt x="519925" y="77597"/>
                  </a:lnTo>
                  <a:close/>
                </a:path>
                <a:path w="2891790" h="982979">
                  <a:moveTo>
                    <a:pt x="659142" y="69456"/>
                  </a:moveTo>
                  <a:lnTo>
                    <a:pt x="658507" y="56730"/>
                  </a:lnTo>
                  <a:lnTo>
                    <a:pt x="557110" y="62585"/>
                  </a:lnTo>
                  <a:lnTo>
                    <a:pt x="557872" y="75298"/>
                  </a:lnTo>
                  <a:lnTo>
                    <a:pt x="659142" y="69456"/>
                  </a:lnTo>
                  <a:close/>
                </a:path>
                <a:path w="2891790" h="982979">
                  <a:moveTo>
                    <a:pt x="798614" y="61950"/>
                  </a:moveTo>
                  <a:lnTo>
                    <a:pt x="797852" y="49225"/>
                  </a:lnTo>
                  <a:lnTo>
                    <a:pt x="696455" y="54571"/>
                  </a:lnTo>
                  <a:lnTo>
                    <a:pt x="697217" y="67284"/>
                  </a:lnTo>
                  <a:lnTo>
                    <a:pt x="798614" y="61950"/>
                  </a:lnTo>
                  <a:close/>
                </a:path>
                <a:path w="2891790" h="982979">
                  <a:moveTo>
                    <a:pt x="937945" y="54952"/>
                  </a:moveTo>
                  <a:lnTo>
                    <a:pt x="937310" y="42227"/>
                  </a:lnTo>
                  <a:lnTo>
                    <a:pt x="835914" y="47320"/>
                  </a:lnTo>
                  <a:lnTo>
                    <a:pt x="836549" y="59918"/>
                  </a:lnTo>
                  <a:lnTo>
                    <a:pt x="898994" y="56730"/>
                  </a:lnTo>
                  <a:lnTo>
                    <a:pt x="937945" y="54952"/>
                  </a:lnTo>
                  <a:close/>
                </a:path>
                <a:path w="2891790" h="982979">
                  <a:moveTo>
                    <a:pt x="1077417" y="48590"/>
                  </a:moveTo>
                  <a:lnTo>
                    <a:pt x="1076782" y="35864"/>
                  </a:lnTo>
                  <a:lnTo>
                    <a:pt x="975385" y="40449"/>
                  </a:lnTo>
                  <a:lnTo>
                    <a:pt x="976020" y="53174"/>
                  </a:lnTo>
                  <a:lnTo>
                    <a:pt x="1077417" y="48590"/>
                  </a:lnTo>
                  <a:close/>
                </a:path>
                <a:path w="2891790" h="982979">
                  <a:moveTo>
                    <a:pt x="1216888" y="42735"/>
                  </a:moveTo>
                  <a:lnTo>
                    <a:pt x="1216380" y="30022"/>
                  </a:lnTo>
                  <a:lnTo>
                    <a:pt x="1114856" y="34213"/>
                  </a:lnTo>
                  <a:lnTo>
                    <a:pt x="1115364" y="46939"/>
                  </a:lnTo>
                  <a:lnTo>
                    <a:pt x="1216888" y="42735"/>
                  </a:lnTo>
                  <a:close/>
                </a:path>
                <a:path w="2891790" h="982979">
                  <a:moveTo>
                    <a:pt x="1356360" y="37528"/>
                  </a:moveTo>
                  <a:lnTo>
                    <a:pt x="1355852" y="24803"/>
                  </a:lnTo>
                  <a:lnTo>
                    <a:pt x="1254328" y="28498"/>
                  </a:lnTo>
                  <a:lnTo>
                    <a:pt x="1254836" y="41211"/>
                  </a:lnTo>
                  <a:lnTo>
                    <a:pt x="1271841" y="40449"/>
                  </a:lnTo>
                  <a:lnTo>
                    <a:pt x="1356360" y="37528"/>
                  </a:lnTo>
                  <a:close/>
                </a:path>
                <a:path w="2891790" h="982979">
                  <a:moveTo>
                    <a:pt x="1495831" y="32689"/>
                  </a:moveTo>
                  <a:lnTo>
                    <a:pt x="1495450" y="19977"/>
                  </a:lnTo>
                  <a:lnTo>
                    <a:pt x="1393926" y="23406"/>
                  </a:lnTo>
                  <a:lnTo>
                    <a:pt x="1394307" y="36131"/>
                  </a:lnTo>
                  <a:lnTo>
                    <a:pt x="1495831" y="32689"/>
                  </a:lnTo>
                  <a:close/>
                </a:path>
                <a:path w="2891790" h="982979">
                  <a:moveTo>
                    <a:pt x="1635290" y="28498"/>
                  </a:moveTo>
                  <a:lnTo>
                    <a:pt x="1634909" y="15773"/>
                  </a:lnTo>
                  <a:lnTo>
                    <a:pt x="1533512" y="18821"/>
                  </a:lnTo>
                  <a:lnTo>
                    <a:pt x="1533893" y="31546"/>
                  </a:lnTo>
                  <a:lnTo>
                    <a:pt x="1635290" y="28498"/>
                  </a:lnTo>
                  <a:close/>
                </a:path>
                <a:path w="2891790" h="982979">
                  <a:moveTo>
                    <a:pt x="1774888" y="24930"/>
                  </a:moveTo>
                  <a:lnTo>
                    <a:pt x="1774507" y="12217"/>
                  </a:lnTo>
                  <a:lnTo>
                    <a:pt x="1672983" y="14757"/>
                  </a:lnTo>
                  <a:lnTo>
                    <a:pt x="1673364" y="27482"/>
                  </a:lnTo>
                  <a:lnTo>
                    <a:pt x="1774888" y="24930"/>
                  </a:lnTo>
                  <a:close/>
                </a:path>
                <a:path w="2891790" h="982979">
                  <a:moveTo>
                    <a:pt x="1914359" y="21882"/>
                  </a:moveTo>
                  <a:lnTo>
                    <a:pt x="1914105" y="9156"/>
                  </a:lnTo>
                  <a:lnTo>
                    <a:pt x="1812582" y="11328"/>
                  </a:lnTo>
                  <a:lnTo>
                    <a:pt x="1812836" y="24041"/>
                  </a:lnTo>
                  <a:lnTo>
                    <a:pt x="1914359" y="21882"/>
                  </a:lnTo>
                  <a:close/>
                </a:path>
                <a:path w="2891790" h="982979">
                  <a:moveTo>
                    <a:pt x="2053958" y="19088"/>
                  </a:moveTo>
                  <a:lnTo>
                    <a:pt x="2053704" y="6489"/>
                  </a:lnTo>
                  <a:lnTo>
                    <a:pt x="1952180" y="8394"/>
                  </a:lnTo>
                  <a:lnTo>
                    <a:pt x="1952434" y="21120"/>
                  </a:lnTo>
                  <a:lnTo>
                    <a:pt x="2053958" y="19088"/>
                  </a:lnTo>
                  <a:close/>
                </a:path>
                <a:path w="2891790" h="982979">
                  <a:moveTo>
                    <a:pt x="2193429" y="17170"/>
                  </a:moveTo>
                  <a:lnTo>
                    <a:pt x="2193302" y="4457"/>
                  </a:lnTo>
                  <a:lnTo>
                    <a:pt x="2091778" y="5854"/>
                  </a:lnTo>
                  <a:lnTo>
                    <a:pt x="2091905" y="18567"/>
                  </a:lnTo>
                  <a:lnTo>
                    <a:pt x="2193429" y="17170"/>
                  </a:lnTo>
                  <a:close/>
                </a:path>
                <a:path w="2891790" h="982979">
                  <a:moveTo>
                    <a:pt x="2332952" y="4127"/>
                  </a:moveTo>
                  <a:lnTo>
                    <a:pt x="2332888" y="2857"/>
                  </a:lnTo>
                  <a:lnTo>
                    <a:pt x="2290267" y="2857"/>
                  </a:lnTo>
                  <a:lnTo>
                    <a:pt x="2290267" y="4127"/>
                  </a:lnTo>
                  <a:lnTo>
                    <a:pt x="2231415" y="4127"/>
                  </a:lnTo>
                  <a:lnTo>
                    <a:pt x="2231415" y="15557"/>
                  </a:lnTo>
                  <a:lnTo>
                    <a:pt x="2231479" y="16827"/>
                  </a:lnTo>
                  <a:lnTo>
                    <a:pt x="2282367" y="16827"/>
                  </a:lnTo>
                  <a:lnTo>
                    <a:pt x="2282367" y="15557"/>
                  </a:lnTo>
                  <a:lnTo>
                    <a:pt x="2332952" y="15557"/>
                  </a:lnTo>
                  <a:lnTo>
                    <a:pt x="2332952" y="4127"/>
                  </a:lnTo>
                  <a:close/>
                </a:path>
                <a:path w="2891790" h="982979">
                  <a:moveTo>
                    <a:pt x="2410561" y="970153"/>
                  </a:moveTo>
                  <a:lnTo>
                    <a:pt x="2359799" y="970153"/>
                  </a:lnTo>
                  <a:lnTo>
                    <a:pt x="2359799" y="982865"/>
                  </a:lnTo>
                  <a:lnTo>
                    <a:pt x="2410561" y="982865"/>
                  </a:lnTo>
                  <a:lnTo>
                    <a:pt x="2410561" y="970153"/>
                  </a:lnTo>
                  <a:close/>
                </a:path>
                <a:path w="2891790" h="982979">
                  <a:moveTo>
                    <a:pt x="2472613" y="15138"/>
                  </a:moveTo>
                  <a:lnTo>
                    <a:pt x="2472486" y="2413"/>
                  </a:lnTo>
                  <a:lnTo>
                    <a:pt x="2370963" y="3048"/>
                  </a:lnTo>
                  <a:lnTo>
                    <a:pt x="2371090" y="15773"/>
                  </a:lnTo>
                  <a:lnTo>
                    <a:pt x="2472613" y="15138"/>
                  </a:lnTo>
                  <a:close/>
                </a:path>
                <a:path w="2891790" h="982979">
                  <a:moveTo>
                    <a:pt x="2499398" y="970153"/>
                  </a:moveTo>
                  <a:lnTo>
                    <a:pt x="2448636" y="970153"/>
                  </a:lnTo>
                  <a:lnTo>
                    <a:pt x="2448636" y="982865"/>
                  </a:lnTo>
                  <a:lnTo>
                    <a:pt x="2499398" y="982865"/>
                  </a:lnTo>
                  <a:lnTo>
                    <a:pt x="2499398" y="970153"/>
                  </a:lnTo>
                  <a:close/>
                </a:path>
                <a:path w="2891790" h="982979">
                  <a:moveTo>
                    <a:pt x="2588222" y="970153"/>
                  </a:moveTo>
                  <a:lnTo>
                    <a:pt x="2537460" y="970153"/>
                  </a:lnTo>
                  <a:lnTo>
                    <a:pt x="2537460" y="982865"/>
                  </a:lnTo>
                  <a:lnTo>
                    <a:pt x="2588222" y="982865"/>
                  </a:lnTo>
                  <a:lnTo>
                    <a:pt x="2588222" y="970153"/>
                  </a:lnTo>
                  <a:close/>
                </a:path>
                <a:path w="2891790" h="982979">
                  <a:moveTo>
                    <a:pt x="2612212" y="14376"/>
                  </a:moveTo>
                  <a:lnTo>
                    <a:pt x="2612085" y="1651"/>
                  </a:lnTo>
                  <a:lnTo>
                    <a:pt x="2510561" y="2159"/>
                  </a:lnTo>
                  <a:lnTo>
                    <a:pt x="2510688" y="14884"/>
                  </a:lnTo>
                  <a:lnTo>
                    <a:pt x="2612212" y="14376"/>
                  </a:lnTo>
                  <a:close/>
                </a:path>
                <a:path w="2891790" h="982979">
                  <a:moveTo>
                    <a:pt x="2677058" y="970153"/>
                  </a:moveTo>
                  <a:lnTo>
                    <a:pt x="2626296" y="970153"/>
                  </a:lnTo>
                  <a:lnTo>
                    <a:pt x="2626296" y="982865"/>
                  </a:lnTo>
                  <a:lnTo>
                    <a:pt x="2677058" y="982865"/>
                  </a:lnTo>
                  <a:lnTo>
                    <a:pt x="2677058" y="970153"/>
                  </a:lnTo>
                  <a:close/>
                </a:path>
                <a:path w="2891790" h="982979">
                  <a:moveTo>
                    <a:pt x="2751810" y="13614"/>
                  </a:moveTo>
                  <a:lnTo>
                    <a:pt x="2751683" y="889"/>
                  </a:lnTo>
                  <a:lnTo>
                    <a:pt x="2650159" y="1397"/>
                  </a:lnTo>
                  <a:lnTo>
                    <a:pt x="2650286" y="14122"/>
                  </a:lnTo>
                  <a:lnTo>
                    <a:pt x="2751810" y="13614"/>
                  </a:lnTo>
                  <a:close/>
                </a:path>
                <a:path w="2891790" h="982979">
                  <a:moveTo>
                    <a:pt x="2765895" y="970153"/>
                  </a:moveTo>
                  <a:lnTo>
                    <a:pt x="2715133" y="970153"/>
                  </a:lnTo>
                  <a:lnTo>
                    <a:pt x="2715133" y="982865"/>
                  </a:lnTo>
                  <a:lnTo>
                    <a:pt x="2765895" y="982865"/>
                  </a:lnTo>
                  <a:lnTo>
                    <a:pt x="2765895" y="970153"/>
                  </a:lnTo>
                  <a:close/>
                </a:path>
                <a:path w="2891790" h="982979">
                  <a:moveTo>
                    <a:pt x="2891396" y="12725"/>
                  </a:moveTo>
                  <a:lnTo>
                    <a:pt x="2891282" y="0"/>
                  </a:lnTo>
                  <a:lnTo>
                    <a:pt x="2789745" y="635"/>
                  </a:lnTo>
                  <a:lnTo>
                    <a:pt x="2789872" y="13360"/>
                  </a:lnTo>
                  <a:lnTo>
                    <a:pt x="2891396" y="12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84658" y="3796804"/>
              <a:ext cx="120561" cy="76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10033" y="2724772"/>
              <a:ext cx="2750820" cy="1116965"/>
            </a:xfrm>
            <a:custGeom>
              <a:avLst/>
              <a:gdLst/>
              <a:ahLst/>
              <a:cxnLst/>
              <a:rect l="l" t="t" r="r" b="b"/>
              <a:pathLst>
                <a:path w="2750820" h="1116964">
                  <a:moveTo>
                    <a:pt x="101650" y="145643"/>
                  </a:moveTo>
                  <a:lnTo>
                    <a:pt x="101523" y="132918"/>
                  </a:lnTo>
                  <a:lnTo>
                    <a:pt x="0" y="133426"/>
                  </a:lnTo>
                  <a:lnTo>
                    <a:pt x="127" y="146151"/>
                  </a:lnTo>
                  <a:lnTo>
                    <a:pt x="101650" y="145643"/>
                  </a:lnTo>
                  <a:close/>
                </a:path>
                <a:path w="2750820" h="1116964">
                  <a:moveTo>
                    <a:pt x="241249" y="143725"/>
                  </a:moveTo>
                  <a:lnTo>
                    <a:pt x="241096" y="131013"/>
                  </a:lnTo>
                  <a:lnTo>
                    <a:pt x="139598" y="132410"/>
                  </a:lnTo>
                  <a:lnTo>
                    <a:pt x="139725" y="145135"/>
                  </a:lnTo>
                  <a:lnTo>
                    <a:pt x="241249" y="143725"/>
                  </a:lnTo>
                  <a:close/>
                </a:path>
                <a:path w="2750820" h="1116964">
                  <a:moveTo>
                    <a:pt x="380847" y="141439"/>
                  </a:moveTo>
                  <a:lnTo>
                    <a:pt x="380593" y="128727"/>
                  </a:lnTo>
                  <a:lnTo>
                    <a:pt x="279184" y="130505"/>
                  </a:lnTo>
                  <a:lnTo>
                    <a:pt x="279323" y="143217"/>
                  </a:lnTo>
                  <a:lnTo>
                    <a:pt x="380847" y="141439"/>
                  </a:lnTo>
                  <a:close/>
                </a:path>
                <a:path w="2750820" h="1116964">
                  <a:moveTo>
                    <a:pt x="520446" y="138645"/>
                  </a:moveTo>
                  <a:lnTo>
                    <a:pt x="520192" y="125920"/>
                  </a:lnTo>
                  <a:lnTo>
                    <a:pt x="418668" y="127952"/>
                  </a:lnTo>
                  <a:lnTo>
                    <a:pt x="418922" y="140677"/>
                  </a:lnTo>
                  <a:lnTo>
                    <a:pt x="520446" y="138645"/>
                  </a:lnTo>
                  <a:close/>
                </a:path>
                <a:path w="2750820" h="1116964">
                  <a:moveTo>
                    <a:pt x="660031" y="135077"/>
                  </a:moveTo>
                  <a:lnTo>
                    <a:pt x="659663" y="122364"/>
                  </a:lnTo>
                  <a:lnTo>
                    <a:pt x="558253" y="124904"/>
                  </a:lnTo>
                  <a:lnTo>
                    <a:pt x="558507" y="137629"/>
                  </a:lnTo>
                  <a:lnTo>
                    <a:pt x="660031" y="135077"/>
                  </a:lnTo>
                  <a:close/>
                </a:path>
                <a:path w="2750820" h="1116964">
                  <a:moveTo>
                    <a:pt x="799630" y="131140"/>
                  </a:moveTo>
                  <a:lnTo>
                    <a:pt x="799249" y="118414"/>
                  </a:lnTo>
                  <a:lnTo>
                    <a:pt x="697725" y="121475"/>
                  </a:lnTo>
                  <a:lnTo>
                    <a:pt x="698106" y="134188"/>
                  </a:lnTo>
                  <a:lnTo>
                    <a:pt x="799630" y="131140"/>
                  </a:lnTo>
                  <a:close/>
                </a:path>
                <a:path w="2750820" h="1116964">
                  <a:moveTo>
                    <a:pt x="939228" y="126682"/>
                  </a:moveTo>
                  <a:lnTo>
                    <a:pt x="938720" y="113969"/>
                  </a:lnTo>
                  <a:lnTo>
                    <a:pt x="837323" y="117271"/>
                  </a:lnTo>
                  <a:lnTo>
                    <a:pt x="837704" y="129997"/>
                  </a:lnTo>
                  <a:lnTo>
                    <a:pt x="939228" y="126682"/>
                  </a:lnTo>
                  <a:close/>
                </a:path>
                <a:path w="2750820" h="1116964">
                  <a:moveTo>
                    <a:pt x="1078699" y="121729"/>
                  </a:moveTo>
                  <a:lnTo>
                    <a:pt x="1078191" y="109004"/>
                  </a:lnTo>
                  <a:lnTo>
                    <a:pt x="976795" y="112572"/>
                  </a:lnTo>
                  <a:lnTo>
                    <a:pt x="977176" y="125285"/>
                  </a:lnTo>
                  <a:lnTo>
                    <a:pt x="1078699" y="121729"/>
                  </a:lnTo>
                  <a:close/>
                </a:path>
                <a:path w="2750820" h="1116964">
                  <a:moveTo>
                    <a:pt x="1218171" y="116001"/>
                  </a:moveTo>
                  <a:lnTo>
                    <a:pt x="1217663" y="103276"/>
                  </a:lnTo>
                  <a:lnTo>
                    <a:pt x="1116266" y="107480"/>
                  </a:lnTo>
                  <a:lnTo>
                    <a:pt x="1116761" y="120205"/>
                  </a:lnTo>
                  <a:lnTo>
                    <a:pt x="1218171" y="116001"/>
                  </a:lnTo>
                  <a:close/>
                </a:path>
                <a:path w="2750820" h="1116964">
                  <a:moveTo>
                    <a:pt x="1357630" y="109893"/>
                  </a:moveTo>
                  <a:lnTo>
                    <a:pt x="1357122" y="97180"/>
                  </a:lnTo>
                  <a:lnTo>
                    <a:pt x="1255725" y="101752"/>
                  </a:lnTo>
                  <a:lnTo>
                    <a:pt x="1256233" y="114477"/>
                  </a:lnTo>
                  <a:lnTo>
                    <a:pt x="1357630" y="109893"/>
                  </a:lnTo>
                  <a:close/>
                </a:path>
                <a:path w="2750820" h="1116964">
                  <a:moveTo>
                    <a:pt x="1497101" y="103149"/>
                  </a:moveTo>
                  <a:lnTo>
                    <a:pt x="1496466" y="90563"/>
                  </a:lnTo>
                  <a:lnTo>
                    <a:pt x="1395069" y="95389"/>
                  </a:lnTo>
                  <a:lnTo>
                    <a:pt x="1395704" y="108115"/>
                  </a:lnTo>
                  <a:lnTo>
                    <a:pt x="1497101" y="103149"/>
                  </a:lnTo>
                  <a:close/>
                </a:path>
                <a:path w="2750820" h="1116964">
                  <a:moveTo>
                    <a:pt x="1636572" y="95910"/>
                  </a:moveTo>
                  <a:lnTo>
                    <a:pt x="1635937" y="83312"/>
                  </a:lnTo>
                  <a:lnTo>
                    <a:pt x="1534541" y="88531"/>
                  </a:lnTo>
                  <a:lnTo>
                    <a:pt x="1535176" y="101244"/>
                  </a:lnTo>
                  <a:lnTo>
                    <a:pt x="1636572" y="95910"/>
                  </a:lnTo>
                  <a:close/>
                </a:path>
                <a:path w="2750820" h="1116964">
                  <a:moveTo>
                    <a:pt x="1775917" y="88023"/>
                  </a:moveTo>
                  <a:lnTo>
                    <a:pt x="1775282" y="75298"/>
                  </a:lnTo>
                  <a:lnTo>
                    <a:pt x="1673885" y="81153"/>
                  </a:lnTo>
                  <a:lnTo>
                    <a:pt x="1674647" y="93738"/>
                  </a:lnTo>
                  <a:lnTo>
                    <a:pt x="1775917" y="88023"/>
                  </a:lnTo>
                  <a:close/>
                </a:path>
                <a:path w="2750820" h="1116964">
                  <a:moveTo>
                    <a:pt x="1915388" y="79489"/>
                  </a:moveTo>
                  <a:lnTo>
                    <a:pt x="1914499" y="66776"/>
                  </a:lnTo>
                  <a:lnTo>
                    <a:pt x="1813229" y="73139"/>
                  </a:lnTo>
                  <a:lnTo>
                    <a:pt x="1813979" y="85852"/>
                  </a:lnTo>
                  <a:lnTo>
                    <a:pt x="1915388" y="79489"/>
                  </a:lnTo>
                  <a:close/>
                </a:path>
                <a:path w="2750820" h="1116964">
                  <a:moveTo>
                    <a:pt x="2054720" y="70205"/>
                  </a:moveTo>
                  <a:lnTo>
                    <a:pt x="2053831" y="57619"/>
                  </a:lnTo>
                  <a:lnTo>
                    <a:pt x="1952561" y="64363"/>
                  </a:lnTo>
                  <a:lnTo>
                    <a:pt x="1953323" y="77076"/>
                  </a:lnTo>
                  <a:lnTo>
                    <a:pt x="2054720" y="70205"/>
                  </a:lnTo>
                  <a:close/>
                </a:path>
                <a:path w="2750820" h="1116964">
                  <a:moveTo>
                    <a:pt x="2193937" y="60413"/>
                  </a:moveTo>
                  <a:lnTo>
                    <a:pt x="2193048" y="47701"/>
                  </a:lnTo>
                  <a:lnTo>
                    <a:pt x="2091778" y="54940"/>
                  </a:lnTo>
                  <a:lnTo>
                    <a:pt x="2092667" y="67665"/>
                  </a:lnTo>
                  <a:lnTo>
                    <a:pt x="2193937" y="60413"/>
                  </a:lnTo>
                  <a:close/>
                </a:path>
                <a:path w="2750820" h="1116964">
                  <a:moveTo>
                    <a:pt x="2310688" y="1103833"/>
                  </a:moveTo>
                  <a:lnTo>
                    <a:pt x="2259927" y="1103833"/>
                  </a:lnTo>
                  <a:lnTo>
                    <a:pt x="2259927" y="1116545"/>
                  </a:lnTo>
                  <a:lnTo>
                    <a:pt x="2310688" y="1116545"/>
                  </a:lnTo>
                  <a:lnTo>
                    <a:pt x="2310688" y="1103833"/>
                  </a:lnTo>
                  <a:close/>
                </a:path>
                <a:path w="2750820" h="1116964">
                  <a:moveTo>
                    <a:pt x="2333155" y="49733"/>
                  </a:moveTo>
                  <a:lnTo>
                    <a:pt x="2332139" y="37134"/>
                  </a:lnTo>
                  <a:lnTo>
                    <a:pt x="2230996" y="44894"/>
                  </a:lnTo>
                  <a:lnTo>
                    <a:pt x="2231885" y="57492"/>
                  </a:lnTo>
                  <a:lnTo>
                    <a:pt x="2333155" y="49733"/>
                  </a:lnTo>
                  <a:close/>
                </a:path>
                <a:path w="2750820" h="1116964">
                  <a:moveTo>
                    <a:pt x="2399525" y="1103833"/>
                  </a:moveTo>
                  <a:lnTo>
                    <a:pt x="2348763" y="1103833"/>
                  </a:lnTo>
                  <a:lnTo>
                    <a:pt x="2348763" y="1116545"/>
                  </a:lnTo>
                  <a:lnTo>
                    <a:pt x="2399525" y="1116545"/>
                  </a:lnTo>
                  <a:lnTo>
                    <a:pt x="2399525" y="1103833"/>
                  </a:lnTo>
                  <a:close/>
                </a:path>
                <a:path w="2750820" h="1116964">
                  <a:moveTo>
                    <a:pt x="2472372" y="38404"/>
                  </a:moveTo>
                  <a:lnTo>
                    <a:pt x="2471229" y="25692"/>
                  </a:lnTo>
                  <a:lnTo>
                    <a:pt x="2370086" y="33959"/>
                  </a:lnTo>
                  <a:lnTo>
                    <a:pt x="2371102" y="46672"/>
                  </a:lnTo>
                  <a:lnTo>
                    <a:pt x="2472372" y="38404"/>
                  </a:lnTo>
                  <a:close/>
                </a:path>
                <a:path w="2750820" h="1116964">
                  <a:moveTo>
                    <a:pt x="2488361" y="1103833"/>
                  </a:moveTo>
                  <a:lnTo>
                    <a:pt x="2437600" y="1103833"/>
                  </a:lnTo>
                  <a:lnTo>
                    <a:pt x="2437600" y="1116545"/>
                  </a:lnTo>
                  <a:lnTo>
                    <a:pt x="2488361" y="1116545"/>
                  </a:lnTo>
                  <a:lnTo>
                    <a:pt x="2488361" y="1103833"/>
                  </a:lnTo>
                  <a:close/>
                </a:path>
                <a:path w="2750820" h="1116964">
                  <a:moveTo>
                    <a:pt x="2577198" y="1103833"/>
                  </a:moveTo>
                  <a:lnTo>
                    <a:pt x="2526436" y="1103833"/>
                  </a:lnTo>
                  <a:lnTo>
                    <a:pt x="2526436" y="1116545"/>
                  </a:lnTo>
                  <a:lnTo>
                    <a:pt x="2577198" y="1116545"/>
                  </a:lnTo>
                  <a:lnTo>
                    <a:pt x="2577198" y="1103833"/>
                  </a:lnTo>
                  <a:close/>
                </a:path>
                <a:path w="2750820" h="1116964">
                  <a:moveTo>
                    <a:pt x="2611463" y="25946"/>
                  </a:moveTo>
                  <a:lnTo>
                    <a:pt x="2610320" y="13347"/>
                  </a:lnTo>
                  <a:lnTo>
                    <a:pt x="2509177" y="22377"/>
                  </a:lnTo>
                  <a:lnTo>
                    <a:pt x="2510320" y="35102"/>
                  </a:lnTo>
                  <a:lnTo>
                    <a:pt x="2611463" y="25946"/>
                  </a:lnTo>
                  <a:close/>
                </a:path>
                <a:path w="2750820" h="1116964">
                  <a:moveTo>
                    <a:pt x="2666022" y="1103833"/>
                  </a:moveTo>
                  <a:lnTo>
                    <a:pt x="2615260" y="1103833"/>
                  </a:lnTo>
                  <a:lnTo>
                    <a:pt x="2615260" y="1116545"/>
                  </a:lnTo>
                  <a:lnTo>
                    <a:pt x="2666022" y="1116545"/>
                  </a:lnTo>
                  <a:lnTo>
                    <a:pt x="2666022" y="1103833"/>
                  </a:lnTo>
                  <a:close/>
                </a:path>
                <a:path w="2750820" h="1116964">
                  <a:moveTo>
                    <a:pt x="2750413" y="12585"/>
                  </a:moveTo>
                  <a:lnTo>
                    <a:pt x="2749143" y="0"/>
                  </a:lnTo>
                  <a:lnTo>
                    <a:pt x="2648127" y="9791"/>
                  </a:lnTo>
                  <a:lnTo>
                    <a:pt x="2649397" y="22377"/>
                  </a:lnTo>
                  <a:lnTo>
                    <a:pt x="2750413" y="12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14129" y="3796804"/>
              <a:ext cx="120561" cy="76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97124" y="2542997"/>
              <a:ext cx="1064895" cy="191135"/>
            </a:xfrm>
            <a:custGeom>
              <a:avLst/>
              <a:gdLst/>
              <a:ahLst/>
              <a:cxnLst/>
              <a:rect l="l" t="t" r="r" b="b"/>
              <a:pathLst>
                <a:path w="1064895" h="191135">
                  <a:moveTo>
                    <a:pt x="102285" y="179984"/>
                  </a:moveTo>
                  <a:lnTo>
                    <a:pt x="100888" y="167398"/>
                  </a:lnTo>
                  <a:lnTo>
                    <a:pt x="0" y="177952"/>
                  </a:lnTo>
                  <a:lnTo>
                    <a:pt x="1270" y="190550"/>
                  </a:lnTo>
                  <a:lnTo>
                    <a:pt x="102285" y="179984"/>
                  </a:lnTo>
                  <a:close/>
                </a:path>
                <a:path w="1064895" h="191135">
                  <a:moveTo>
                    <a:pt x="240995" y="164223"/>
                  </a:moveTo>
                  <a:lnTo>
                    <a:pt x="239598" y="151625"/>
                  </a:lnTo>
                  <a:lnTo>
                    <a:pt x="138709" y="163195"/>
                  </a:lnTo>
                  <a:lnTo>
                    <a:pt x="140106" y="175920"/>
                  </a:lnTo>
                  <a:lnTo>
                    <a:pt x="240995" y="164223"/>
                  </a:lnTo>
                  <a:close/>
                </a:path>
                <a:path w="1064895" h="191135">
                  <a:moveTo>
                    <a:pt x="379577" y="147040"/>
                  </a:moveTo>
                  <a:lnTo>
                    <a:pt x="378053" y="134454"/>
                  </a:lnTo>
                  <a:lnTo>
                    <a:pt x="277291" y="147167"/>
                  </a:lnTo>
                  <a:lnTo>
                    <a:pt x="278815" y="159766"/>
                  </a:lnTo>
                  <a:lnTo>
                    <a:pt x="379577" y="147040"/>
                  </a:lnTo>
                  <a:close/>
                </a:path>
                <a:path w="1064895" h="191135">
                  <a:moveTo>
                    <a:pt x="518033" y="127965"/>
                  </a:moveTo>
                  <a:lnTo>
                    <a:pt x="516128" y="115379"/>
                  </a:lnTo>
                  <a:lnTo>
                    <a:pt x="446201" y="125298"/>
                  </a:lnTo>
                  <a:lnTo>
                    <a:pt x="415747" y="129362"/>
                  </a:lnTo>
                  <a:lnTo>
                    <a:pt x="417398" y="141960"/>
                  </a:lnTo>
                  <a:lnTo>
                    <a:pt x="518033" y="127965"/>
                  </a:lnTo>
                  <a:close/>
                </a:path>
                <a:path w="1064895" h="191135">
                  <a:moveTo>
                    <a:pt x="656107" y="106464"/>
                  </a:moveTo>
                  <a:lnTo>
                    <a:pt x="654075" y="93878"/>
                  </a:lnTo>
                  <a:lnTo>
                    <a:pt x="612825" y="100622"/>
                  </a:lnTo>
                  <a:lnTo>
                    <a:pt x="553821" y="109778"/>
                  </a:lnTo>
                  <a:lnTo>
                    <a:pt x="555726" y="122364"/>
                  </a:lnTo>
                  <a:lnTo>
                    <a:pt x="656107" y="106464"/>
                  </a:lnTo>
                  <a:close/>
                </a:path>
                <a:path w="1064895" h="191135">
                  <a:moveTo>
                    <a:pt x="793673" y="81661"/>
                  </a:moveTo>
                  <a:lnTo>
                    <a:pt x="791260" y="69202"/>
                  </a:lnTo>
                  <a:lnTo>
                    <a:pt x="760298" y="75171"/>
                  </a:lnTo>
                  <a:lnTo>
                    <a:pt x="691515" y="87515"/>
                  </a:lnTo>
                  <a:lnTo>
                    <a:pt x="693661" y="100114"/>
                  </a:lnTo>
                  <a:lnTo>
                    <a:pt x="762571" y="87642"/>
                  </a:lnTo>
                  <a:lnTo>
                    <a:pt x="793673" y="81661"/>
                  </a:lnTo>
                  <a:close/>
                </a:path>
                <a:path w="1064895" h="191135">
                  <a:moveTo>
                    <a:pt x="930338" y="51777"/>
                  </a:moveTo>
                  <a:lnTo>
                    <a:pt x="927303" y="39433"/>
                  </a:lnTo>
                  <a:lnTo>
                    <a:pt x="886942" y="48971"/>
                  </a:lnTo>
                  <a:lnTo>
                    <a:pt x="847090" y="57746"/>
                  </a:lnTo>
                  <a:lnTo>
                    <a:pt x="828433" y="61569"/>
                  </a:lnTo>
                  <a:lnTo>
                    <a:pt x="830973" y="74028"/>
                  </a:lnTo>
                  <a:lnTo>
                    <a:pt x="849630" y="70218"/>
                  </a:lnTo>
                  <a:lnTo>
                    <a:pt x="889736" y="61442"/>
                  </a:lnTo>
                  <a:lnTo>
                    <a:pt x="930338" y="51777"/>
                  </a:lnTo>
                  <a:close/>
                </a:path>
                <a:path w="1064895" h="191135">
                  <a:moveTo>
                    <a:pt x="1064869" y="11963"/>
                  </a:moveTo>
                  <a:lnTo>
                    <a:pt x="1060424" y="0"/>
                  </a:lnTo>
                  <a:lnTo>
                    <a:pt x="1048626" y="4457"/>
                  </a:lnTo>
                  <a:lnTo>
                    <a:pt x="1048880" y="4330"/>
                  </a:lnTo>
                  <a:lnTo>
                    <a:pt x="1021461" y="13360"/>
                  </a:lnTo>
                  <a:lnTo>
                    <a:pt x="1021715" y="13360"/>
                  </a:lnTo>
                  <a:lnTo>
                    <a:pt x="991768" y="22263"/>
                  </a:lnTo>
                  <a:lnTo>
                    <a:pt x="963980" y="30022"/>
                  </a:lnTo>
                  <a:lnTo>
                    <a:pt x="967397" y="42240"/>
                  </a:lnTo>
                  <a:lnTo>
                    <a:pt x="995324" y="34480"/>
                  </a:lnTo>
                  <a:lnTo>
                    <a:pt x="1025398" y="25438"/>
                  </a:lnTo>
                  <a:lnTo>
                    <a:pt x="1052931" y="16408"/>
                  </a:lnTo>
                  <a:lnTo>
                    <a:pt x="1064869" y="11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92321" y="2469349"/>
              <a:ext cx="81851" cy="712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54200" y="5232400"/>
              <a:ext cx="2260600" cy="1143000"/>
            </a:xfrm>
            <a:custGeom>
              <a:avLst/>
              <a:gdLst/>
              <a:ahLst/>
              <a:cxnLst/>
              <a:rect l="l" t="t" r="r" b="b"/>
              <a:pathLst>
                <a:path w="2260600" h="1143000">
                  <a:moveTo>
                    <a:pt x="2070455" y="0"/>
                  </a:moveTo>
                  <a:lnTo>
                    <a:pt x="190017" y="0"/>
                  </a:lnTo>
                  <a:lnTo>
                    <a:pt x="146469" y="5029"/>
                  </a:lnTo>
                  <a:lnTo>
                    <a:pt x="106476" y="19367"/>
                  </a:lnTo>
                  <a:lnTo>
                    <a:pt x="71196" y="41871"/>
                  </a:lnTo>
                  <a:lnTo>
                    <a:pt x="41757" y="71374"/>
                  </a:lnTo>
                  <a:lnTo>
                    <a:pt x="19329" y="106743"/>
                  </a:lnTo>
                  <a:lnTo>
                    <a:pt x="5016" y="146837"/>
                  </a:lnTo>
                  <a:lnTo>
                    <a:pt x="0" y="190500"/>
                  </a:lnTo>
                  <a:lnTo>
                    <a:pt x="0" y="952498"/>
                  </a:lnTo>
                  <a:lnTo>
                    <a:pt x="5016" y="996177"/>
                  </a:lnTo>
                  <a:lnTo>
                    <a:pt x="19329" y="1036275"/>
                  </a:lnTo>
                  <a:lnTo>
                    <a:pt x="41757" y="1071646"/>
                  </a:lnTo>
                  <a:lnTo>
                    <a:pt x="71196" y="1101148"/>
                  </a:lnTo>
                  <a:lnTo>
                    <a:pt x="106476" y="1123636"/>
                  </a:lnTo>
                  <a:lnTo>
                    <a:pt x="146469" y="1137968"/>
                  </a:lnTo>
                  <a:lnTo>
                    <a:pt x="190017" y="1142998"/>
                  </a:lnTo>
                  <a:lnTo>
                    <a:pt x="2070455" y="1142998"/>
                  </a:lnTo>
                  <a:lnTo>
                    <a:pt x="2114003" y="1137968"/>
                  </a:lnTo>
                  <a:lnTo>
                    <a:pt x="2153996" y="1123636"/>
                  </a:lnTo>
                  <a:lnTo>
                    <a:pt x="2189276" y="1101148"/>
                  </a:lnTo>
                  <a:lnTo>
                    <a:pt x="2218715" y="1071646"/>
                  </a:lnTo>
                  <a:lnTo>
                    <a:pt x="2241143" y="1036275"/>
                  </a:lnTo>
                  <a:lnTo>
                    <a:pt x="2255456" y="996177"/>
                  </a:lnTo>
                  <a:lnTo>
                    <a:pt x="2260473" y="952498"/>
                  </a:lnTo>
                  <a:lnTo>
                    <a:pt x="2260473" y="190500"/>
                  </a:lnTo>
                  <a:lnTo>
                    <a:pt x="2255456" y="146837"/>
                  </a:lnTo>
                  <a:lnTo>
                    <a:pt x="2241143" y="106743"/>
                  </a:lnTo>
                  <a:lnTo>
                    <a:pt x="2218715" y="71374"/>
                  </a:lnTo>
                  <a:lnTo>
                    <a:pt x="2189276" y="41871"/>
                  </a:lnTo>
                  <a:lnTo>
                    <a:pt x="2153996" y="19367"/>
                  </a:lnTo>
                  <a:lnTo>
                    <a:pt x="2114003" y="5029"/>
                  </a:lnTo>
                  <a:lnTo>
                    <a:pt x="2070455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60550" y="5238750"/>
              <a:ext cx="2260600" cy="1143000"/>
            </a:xfrm>
            <a:custGeom>
              <a:avLst/>
              <a:gdLst/>
              <a:ahLst/>
              <a:cxnLst/>
              <a:rect l="l" t="t" r="r" b="b"/>
              <a:pathLst>
                <a:path w="2260600" h="1143000">
                  <a:moveTo>
                    <a:pt x="0" y="190499"/>
                  </a:moveTo>
                  <a:lnTo>
                    <a:pt x="5021" y="146837"/>
                  </a:lnTo>
                  <a:lnTo>
                    <a:pt x="19323" y="106746"/>
                  </a:lnTo>
                  <a:lnTo>
                    <a:pt x="41761" y="71374"/>
                  </a:lnTo>
                  <a:lnTo>
                    <a:pt x="71194" y="41867"/>
                  </a:lnTo>
                  <a:lnTo>
                    <a:pt x="106477" y="19372"/>
                  </a:lnTo>
                  <a:lnTo>
                    <a:pt x="146467" y="5033"/>
                  </a:lnTo>
                  <a:lnTo>
                    <a:pt x="190020" y="0"/>
                  </a:lnTo>
                  <a:lnTo>
                    <a:pt x="2070451" y="0"/>
                  </a:lnTo>
                  <a:lnTo>
                    <a:pt x="2114011" y="5033"/>
                  </a:lnTo>
                  <a:lnTo>
                    <a:pt x="2154001" y="19372"/>
                  </a:lnTo>
                  <a:lnTo>
                    <a:pt x="2189281" y="41867"/>
                  </a:lnTo>
                  <a:lnTo>
                    <a:pt x="2218711" y="71374"/>
                  </a:lnTo>
                  <a:lnTo>
                    <a:pt x="2241151" y="106746"/>
                  </a:lnTo>
                  <a:lnTo>
                    <a:pt x="2255451" y="146837"/>
                  </a:lnTo>
                  <a:lnTo>
                    <a:pt x="2260471" y="190499"/>
                  </a:lnTo>
                  <a:lnTo>
                    <a:pt x="2260471" y="952499"/>
                  </a:lnTo>
                  <a:lnTo>
                    <a:pt x="2255451" y="996178"/>
                  </a:lnTo>
                  <a:lnTo>
                    <a:pt x="2241151" y="1036280"/>
                  </a:lnTo>
                  <a:lnTo>
                    <a:pt x="2218711" y="1071650"/>
                  </a:lnTo>
                  <a:lnTo>
                    <a:pt x="2189281" y="1101150"/>
                  </a:lnTo>
                  <a:lnTo>
                    <a:pt x="2154001" y="1123640"/>
                  </a:lnTo>
                  <a:lnTo>
                    <a:pt x="2114011" y="1137970"/>
                  </a:lnTo>
                  <a:lnTo>
                    <a:pt x="2070451" y="1143000"/>
                  </a:lnTo>
                  <a:lnTo>
                    <a:pt x="190020" y="1143000"/>
                  </a:lnTo>
                  <a:lnTo>
                    <a:pt x="146467" y="1137970"/>
                  </a:lnTo>
                  <a:lnTo>
                    <a:pt x="106477" y="1123640"/>
                  </a:lnTo>
                  <a:lnTo>
                    <a:pt x="71194" y="1101150"/>
                  </a:lnTo>
                  <a:lnTo>
                    <a:pt x="41761" y="1071650"/>
                  </a:lnTo>
                  <a:lnTo>
                    <a:pt x="19323" y="1036280"/>
                  </a:lnTo>
                  <a:lnTo>
                    <a:pt x="5021" y="996178"/>
                  </a:lnTo>
                  <a:lnTo>
                    <a:pt x="0" y="952499"/>
                  </a:lnTo>
                  <a:lnTo>
                    <a:pt x="0" y="190499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976120" y="5279897"/>
            <a:ext cx="2560955" cy="10591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4300">
              <a:lnSpc>
                <a:spcPts val="2000"/>
              </a:lnSpc>
              <a:spcBef>
                <a:spcPts val="200"/>
              </a:spcBef>
              <a:tabLst>
                <a:tab pos="2141220" algn="l"/>
                <a:tab pos="2547620" algn="l"/>
              </a:tabLst>
            </a:pPr>
            <a:r>
              <a:rPr sz="1700" spc="-50" dirty="0">
                <a:latin typeface="Trebuchet MS"/>
                <a:cs typeface="Trebuchet MS"/>
              </a:rPr>
              <a:t>9.</a:t>
            </a:r>
            <a:r>
              <a:rPr sz="1700" spc="-355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Acknowledged</a:t>
            </a:r>
            <a:r>
              <a:rPr sz="1700" spc="27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all </a:t>
            </a:r>
            <a:r>
              <a:rPr sz="1700" dirty="0">
                <a:latin typeface="Trebuchet MS"/>
                <a:cs typeface="Trebuchet MS"/>
              </a:rPr>
              <a:t>	</a:t>
            </a:r>
            <a:r>
              <a:rPr sz="17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70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  </a:t>
            </a:r>
            <a:r>
              <a:rPr sz="1700" spc="20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sources </a:t>
            </a:r>
            <a:r>
              <a:rPr sz="1700" spc="-60" dirty="0">
                <a:latin typeface="Trebuchet MS"/>
                <a:cs typeface="Trebuchet MS"/>
              </a:rPr>
              <a:t>of</a:t>
            </a:r>
            <a:r>
              <a:rPr sz="1700" spc="-370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information</a:t>
            </a:r>
            <a:endParaRPr sz="1700" dirty="0">
              <a:latin typeface="Trebuchet MS"/>
              <a:cs typeface="Trebuchet MS"/>
            </a:endParaRPr>
          </a:p>
          <a:p>
            <a:pPr marR="580390" algn="ctr">
              <a:lnSpc>
                <a:spcPts val="1939"/>
              </a:lnSpc>
            </a:pPr>
            <a:r>
              <a:rPr sz="1700" spc="-85" dirty="0">
                <a:latin typeface="Trebuchet MS"/>
                <a:cs typeface="Trebuchet MS"/>
              </a:rPr>
              <a:t>through</a:t>
            </a:r>
            <a:r>
              <a:rPr sz="1700" spc="-55" dirty="0">
                <a:latin typeface="Trebuchet MS"/>
                <a:cs typeface="Trebuchet MS"/>
              </a:rPr>
              <a:t> </a:t>
            </a:r>
            <a:r>
              <a:rPr sz="1700" spc="-120" dirty="0">
                <a:latin typeface="Trebuchet MS"/>
                <a:cs typeface="Trebuchet MS"/>
              </a:rPr>
              <a:t>correct</a:t>
            </a:r>
            <a:endParaRPr sz="1700" dirty="0">
              <a:latin typeface="Trebuchet MS"/>
              <a:cs typeface="Trebuchet MS"/>
            </a:endParaRPr>
          </a:p>
          <a:p>
            <a:pPr marR="593090" algn="ctr">
              <a:lnSpc>
                <a:spcPct val="100000"/>
              </a:lnSpc>
              <a:spcBef>
                <a:spcPts val="60"/>
              </a:spcBef>
            </a:pPr>
            <a:r>
              <a:rPr sz="1700" spc="-100" dirty="0">
                <a:latin typeface="Trebuchet MS"/>
                <a:cs typeface="Trebuchet MS"/>
              </a:rPr>
              <a:t>referencing?</a:t>
            </a:r>
            <a:endParaRPr sz="1700" dirty="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686300" y="5232400"/>
            <a:ext cx="2273300" cy="1155700"/>
            <a:chOff x="4686300" y="5232400"/>
            <a:chExt cx="2273300" cy="1155700"/>
          </a:xfrm>
        </p:grpSpPr>
        <p:sp>
          <p:nvSpPr>
            <p:cNvPr id="55" name="object 55"/>
            <p:cNvSpPr/>
            <p:nvPr/>
          </p:nvSpPr>
          <p:spPr>
            <a:xfrm>
              <a:off x="4686300" y="5232400"/>
              <a:ext cx="2260600" cy="1143000"/>
            </a:xfrm>
            <a:custGeom>
              <a:avLst/>
              <a:gdLst/>
              <a:ahLst/>
              <a:cxnLst/>
              <a:rect l="l" t="t" r="r" b="b"/>
              <a:pathLst>
                <a:path w="2260600" h="1143000">
                  <a:moveTo>
                    <a:pt x="2070455" y="0"/>
                  </a:moveTo>
                  <a:lnTo>
                    <a:pt x="190017" y="0"/>
                  </a:lnTo>
                  <a:lnTo>
                    <a:pt x="146469" y="5029"/>
                  </a:lnTo>
                  <a:lnTo>
                    <a:pt x="106476" y="19367"/>
                  </a:lnTo>
                  <a:lnTo>
                    <a:pt x="71196" y="41871"/>
                  </a:lnTo>
                  <a:lnTo>
                    <a:pt x="41757" y="71374"/>
                  </a:lnTo>
                  <a:lnTo>
                    <a:pt x="19316" y="106743"/>
                  </a:lnTo>
                  <a:lnTo>
                    <a:pt x="5016" y="146837"/>
                  </a:lnTo>
                  <a:lnTo>
                    <a:pt x="0" y="190500"/>
                  </a:lnTo>
                  <a:lnTo>
                    <a:pt x="0" y="952498"/>
                  </a:lnTo>
                  <a:lnTo>
                    <a:pt x="5016" y="996177"/>
                  </a:lnTo>
                  <a:lnTo>
                    <a:pt x="19316" y="1036275"/>
                  </a:lnTo>
                  <a:lnTo>
                    <a:pt x="41757" y="1071646"/>
                  </a:lnTo>
                  <a:lnTo>
                    <a:pt x="71196" y="1101148"/>
                  </a:lnTo>
                  <a:lnTo>
                    <a:pt x="106476" y="1123636"/>
                  </a:lnTo>
                  <a:lnTo>
                    <a:pt x="146469" y="1137968"/>
                  </a:lnTo>
                  <a:lnTo>
                    <a:pt x="190017" y="1142998"/>
                  </a:lnTo>
                  <a:lnTo>
                    <a:pt x="2070455" y="1142998"/>
                  </a:lnTo>
                  <a:lnTo>
                    <a:pt x="2114003" y="1137968"/>
                  </a:lnTo>
                  <a:lnTo>
                    <a:pt x="2153996" y="1123636"/>
                  </a:lnTo>
                  <a:lnTo>
                    <a:pt x="2189276" y="1101148"/>
                  </a:lnTo>
                  <a:lnTo>
                    <a:pt x="2218715" y="1071646"/>
                  </a:lnTo>
                  <a:lnTo>
                    <a:pt x="2241143" y="1036275"/>
                  </a:lnTo>
                  <a:lnTo>
                    <a:pt x="2255456" y="996177"/>
                  </a:lnTo>
                  <a:lnTo>
                    <a:pt x="2260473" y="952498"/>
                  </a:lnTo>
                  <a:lnTo>
                    <a:pt x="2260473" y="190500"/>
                  </a:lnTo>
                  <a:lnTo>
                    <a:pt x="2255456" y="146837"/>
                  </a:lnTo>
                  <a:lnTo>
                    <a:pt x="2241143" y="106743"/>
                  </a:lnTo>
                  <a:lnTo>
                    <a:pt x="2218715" y="71374"/>
                  </a:lnTo>
                  <a:lnTo>
                    <a:pt x="2189276" y="41871"/>
                  </a:lnTo>
                  <a:lnTo>
                    <a:pt x="2153996" y="19367"/>
                  </a:lnTo>
                  <a:lnTo>
                    <a:pt x="2114003" y="5029"/>
                  </a:lnTo>
                  <a:lnTo>
                    <a:pt x="2070455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92650" y="5238750"/>
              <a:ext cx="2260600" cy="1143000"/>
            </a:xfrm>
            <a:custGeom>
              <a:avLst/>
              <a:gdLst/>
              <a:ahLst/>
              <a:cxnLst/>
              <a:rect l="l" t="t" r="r" b="b"/>
              <a:pathLst>
                <a:path w="2260600" h="1143000">
                  <a:moveTo>
                    <a:pt x="0" y="190499"/>
                  </a:moveTo>
                  <a:lnTo>
                    <a:pt x="5021" y="146837"/>
                  </a:lnTo>
                  <a:lnTo>
                    <a:pt x="19323" y="106746"/>
                  </a:lnTo>
                  <a:lnTo>
                    <a:pt x="41761" y="71374"/>
                  </a:lnTo>
                  <a:lnTo>
                    <a:pt x="71194" y="41867"/>
                  </a:lnTo>
                  <a:lnTo>
                    <a:pt x="106477" y="19372"/>
                  </a:lnTo>
                  <a:lnTo>
                    <a:pt x="146467" y="5033"/>
                  </a:lnTo>
                  <a:lnTo>
                    <a:pt x="190020" y="0"/>
                  </a:lnTo>
                  <a:lnTo>
                    <a:pt x="2070451" y="0"/>
                  </a:lnTo>
                  <a:lnTo>
                    <a:pt x="2114011" y="5033"/>
                  </a:lnTo>
                  <a:lnTo>
                    <a:pt x="2154001" y="19372"/>
                  </a:lnTo>
                  <a:lnTo>
                    <a:pt x="2189281" y="41867"/>
                  </a:lnTo>
                  <a:lnTo>
                    <a:pt x="2218711" y="71374"/>
                  </a:lnTo>
                  <a:lnTo>
                    <a:pt x="2241151" y="106746"/>
                  </a:lnTo>
                  <a:lnTo>
                    <a:pt x="2255451" y="146837"/>
                  </a:lnTo>
                  <a:lnTo>
                    <a:pt x="2260471" y="190499"/>
                  </a:lnTo>
                  <a:lnTo>
                    <a:pt x="2260471" y="952499"/>
                  </a:lnTo>
                  <a:lnTo>
                    <a:pt x="2255451" y="996178"/>
                  </a:lnTo>
                  <a:lnTo>
                    <a:pt x="2241151" y="1036280"/>
                  </a:lnTo>
                  <a:lnTo>
                    <a:pt x="2218711" y="1071650"/>
                  </a:lnTo>
                  <a:lnTo>
                    <a:pt x="2189281" y="1101150"/>
                  </a:lnTo>
                  <a:lnTo>
                    <a:pt x="2154001" y="1123640"/>
                  </a:lnTo>
                  <a:lnTo>
                    <a:pt x="2114011" y="1137970"/>
                  </a:lnTo>
                  <a:lnTo>
                    <a:pt x="2070451" y="1143000"/>
                  </a:lnTo>
                  <a:lnTo>
                    <a:pt x="190020" y="1143000"/>
                  </a:lnTo>
                  <a:lnTo>
                    <a:pt x="146467" y="1137970"/>
                  </a:lnTo>
                  <a:lnTo>
                    <a:pt x="106477" y="1123640"/>
                  </a:lnTo>
                  <a:lnTo>
                    <a:pt x="71194" y="1101150"/>
                  </a:lnTo>
                  <a:lnTo>
                    <a:pt x="41761" y="1071650"/>
                  </a:lnTo>
                  <a:lnTo>
                    <a:pt x="19323" y="1036280"/>
                  </a:lnTo>
                  <a:lnTo>
                    <a:pt x="5021" y="996178"/>
                  </a:lnTo>
                  <a:lnTo>
                    <a:pt x="0" y="952499"/>
                  </a:lnTo>
                  <a:lnTo>
                    <a:pt x="0" y="19049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814696" y="5399430"/>
            <a:ext cx="2552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5600">
              <a:lnSpc>
                <a:spcPct val="100000"/>
              </a:lnSpc>
              <a:spcBef>
                <a:spcPts val="100"/>
              </a:spcBef>
              <a:tabLst>
                <a:tab pos="2132965" algn="l"/>
                <a:tab pos="2539365" algn="l"/>
              </a:tabLst>
            </a:pPr>
            <a:r>
              <a:rPr sz="2000" spc="-100" dirty="0">
                <a:latin typeface="Trebuchet MS"/>
                <a:cs typeface="Trebuchet MS"/>
              </a:rPr>
              <a:t>10.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Checked 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spelling,</a:t>
            </a:r>
            <a:r>
              <a:rPr sz="2000" spc="-34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grammar?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505700" y="5232400"/>
            <a:ext cx="2286000" cy="1155700"/>
            <a:chOff x="7505700" y="5232400"/>
            <a:chExt cx="2286000" cy="1155700"/>
          </a:xfrm>
        </p:grpSpPr>
        <p:sp>
          <p:nvSpPr>
            <p:cNvPr id="59" name="object 59"/>
            <p:cNvSpPr/>
            <p:nvPr/>
          </p:nvSpPr>
          <p:spPr>
            <a:xfrm>
              <a:off x="7505700" y="523240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2081860" y="0"/>
                  </a:moveTo>
                  <a:lnTo>
                    <a:pt x="190931" y="0"/>
                  </a:lnTo>
                  <a:lnTo>
                    <a:pt x="147167" y="5029"/>
                  </a:lnTo>
                  <a:lnTo>
                    <a:pt x="106984" y="19367"/>
                  </a:lnTo>
                  <a:lnTo>
                    <a:pt x="71539" y="41871"/>
                  </a:lnTo>
                  <a:lnTo>
                    <a:pt x="41960" y="71374"/>
                  </a:lnTo>
                  <a:lnTo>
                    <a:pt x="19418" y="106743"/>
                  </a:lnTo>
                  <a:lnTo>
                    <a:pt x="5041" y="146837"/>
                  </a:lnTo>
                  <a:lnTo>
                    <a:pt x="0" y="190500"/>
                  </a:lnTo>
                  <a:lnTo>
                    <a:pt x="0" y="952498"/>
                  </a:lnTo>
                  <a:lnTo>
                    <a:pt x="5041" y="996177"/>
                  </a:lnTo>
                  <a:lnTo>
                    <a:pt x="19418" y="1036275"/>
                  </a:lnTo>
                  <a:lnTo>
                    <a:pt x="41960" y="1071646"/>
                  </a:lnTo>
                  <a:lnTo>
                    <a:pt x="71539" y="1101148"/>
                  </a:lnTo>
                  <a:lnTo>
                    <a:pt x="106984" y="1123636"/>
                  </a:lnTo>
                  <a:lnTo>
                    <a:pt x="147167" y="1137968"/>
                  </a:lnTo>
                  <a:lnTo>
                    <a:pt x="190931" y="1142998"/>
                  </a:lnTo>
                  <a:lnTo>
                    <a:pt x="2081860" y="1142998"/>
                  </a:lnTo>
                  <a:lnTo>
                    <a:pt x="2125624" y="1137968"/>
                  </a:lnTo>
                  <a:lnTo>
                    <a:pt x="2165807" y="1123636"/>
                  </a:lnTo>
                  <a:lnTo>
                    <a:pt x="2201252" y="1101148"/>
                  </a:lnTo>
                  <a:lnTo>
                    <a:pt x="2230831" y="1071646"/>
                  </a:lnTo>
                  <a:lnTo>
                    <a:pt x="2253373" y="1036275"/>
                  </a:lnTo>
                  <a:lnTo>
                    <a:pt x="2267750" y="996177"/>
                  </a:lnTo>
                  <a:lnTo>
                    <a:pt x="2272792" y="952498"/>
                  </a:lnTo>
                  <a:lnTo>
                    <a:pt x="2272792" y="190500"/>
                  </a:lnTo>
                  <a:lnTo>
                    <a:pt x="2267750" y="146837"/>
                  </a:lnTo>
                  <a:lnTo>
                    <a:pt x="2253373" y="106743"/>
                  </a:lnTo>
                  <a:lnTo>
                    <a:pt x="2230831" y="71374"/>
                  </a:lnTo>
                  <a:lnTo>
                    <a:pt x="2201252" y="41871"/>
                  </a:lnTo>
                  <a:lnTo>
                    <a:pt x="2165807" y="19367"/>
                  </a:lnTo>
                  <a:lnTo>
                    <a:pt x="2125624" y="5029"/>
                  </a:lnTo>
                  <a:lnTo>
                    <a:pt x="208186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12050" y="5238750"/>
              <a:ext cx="2273300" cy="1143000"/>
            </a:xfrm>
            <a:custGeom>
              <a:avLst/>
              <a:gdLst/>
              <a:ahLst/>
              <a:cxnLst/>
              <a:rect l="l" t="t" r="r" b="b"/>
              <a:pathLst>
                <a:path w="2273300" h="1143000">
                  <a:moveTo>
                    <a:pt x="0" y="190499"/>
                  </a:moveTo>
                  <a:lnTo>
                    <a:pt x="5045" y="146837"/>
                  </a:lnTo>
                  <a:lnTo>
                    <a:pt x="19415" y="106746"/>
                  </a:lnTo>
                  <a:lnTo>
                    <a:pt x="41961" y="71374"/>
                  </a:lnTo>
                  <a:lnTo>
                    <a:pt x="71533" y="41867"/>
                  </a:lnTo>
                  <a:lnTo>
                    <a:pt x="106985" y="19372"/>
                  </a:lnTo>
                  <a:lnTo>
                    <a:pt x="147166" y="5033"/>
                  </a:lnTo>
                  <a:lnTo>
                    <a:pt x="190926" y="0"/>
                  </a:lnTo>
                  <a:lnTo>
                    <a:pt x="2081861" y="0"/>
                  </a:lnTo>
                  <a:lnTo>
                    <a:pt x="2125621" y="5033"/>
                  </a:lnTo>
                  <a:lnTo>
                    <a:pt x="2165811" y="19372"/>
                  </a:lnTo>
                  <a:lnTo>
                    <a:pt x="2201261" y="41867"/>
                  </a:lnTo>
                  <a:lnTo>
                    <a:pt x="2230831" y="71374"/>
                  </a:lnTo>
                  <a:lnTo>
                    <a:pt x="2253371" y="106746"/>
                  </a:lnTo>
                  <a:lnTo>
                    <a:pt x="2267741" y="146837"/>
                  </a:lnTo>
                  <a:lnTo>
                    <a:pt x="2272791" y="190499"/>
                  </a:lnTo>
                  <a:lnTo>
                    <a:pt x="2272791" y="952499"/>
                  </a:lnTo>
                  <a:lnTo>
                    <a:pt x="2267741" y="996178"/>
                  </a:lnTo>
                  <a:lnTo>
                    <a:pt x="2253371" y="1036280"/>
                  </a:lnTo>
                  <a:lnTo>
                    <a:pt x="2230831" y="1071650"/>
                  </a:lnTo>
                  <a:lnTo>
                    <a:pt x="2201261" y="1101150"/>
                  </a:lnTo>
                  <a:lnTo>
                    <a:pt x="2165811" y="1123640"/>
                  </a:lnTo>
                  <a:lnTo>
                    <a:pt x="2125621" y="1137970"/>
                  </a:lnTo>
                  <a:lnTo>
                    <a:pt x="2081861" y="1143000"/>
                  </a:lnTo>
                  <a:lnTo>
                    <a:pt x="190926" y="1143000"/>
                  </a:lnTo>
                  <a:lnTo>
                    <a:pt x="147166" y="1137970"/>
                  </a:lnTo>
                  <a:lnTo>
                    <a:pt x="106985" y="1123640"/>
                  </a:lnTo>
                  <a:lnTo>
                    <a:pt x="71533" y="1101150"/>
                  </a:lnTo>
                  <a:lnTo>
                    <a:pt x="41961" y="1071650"/>
                  </a:lnTo>
                  <a:lnTo>
                    <a:pt x="19415" y="1036280"/>
                  </a:lnTo>
                  <a:lnTo>
                    <a:pt x="5045" y="996178"/>
                  </a:lnTo>
                  <a:lnTo>
                    <a:pt x="0" y="952499"/>
                  </a:lnTo>
                  <a:lnTo>
                    <a:pt x="0" y="190499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606030" y="5453075"/>
            <a:ext cx="2049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Trebuchet MS"/>
                <a:cs typeface="Trebuchet MS"/>
              </a:rPr>
              <a:t>11. </a:t>
            </a:r>
            <a:r>
              <a:rPr sz="2000" spc="-85" dirty="0">
                <a:latin typeface="Trebuchet MS"/>
                <a:cs typeface="Trebuchet MS"/>
              </a:rPr>
              <a:t>Carefully</a:t>
            </a:r>
            <a:r>
              <a:rPr sz="2000" spc="-48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proof  </a:t>
            </a:r>
            <a:r>
              <a:rPr sz="2000" spc="-60" dirty="0">
                <a:latin typeface="Trebuchet MS"/>
                <a:cs typeface="Trebuchet MS"/>
              </a:rPr>
              <a:t>read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4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finaldraft?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984500" y="4406900"/>
            <a:ext cx="7289800" cy="1422400"/>
            <a:chOff x="2984500" y="4406900"/>
            <a:chExt cx="7289800" cy="1422400"/>
          </a:xfrm>
        </p:grpSpPr>
        <p:sp>
          <p:nvSpPr>
            <p:cNvPr id="63" name="object 63"/>
            <p:cNvSpPr/>
            <p:nvPr/>
          </p:nvSpPr>
          <p:spPr>
            <a:xfrm>
              <a:off x="2984500" y="5164289"/>
              <a:ext cx="118567" cy="101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33788" y="4914874"/>
              <a:ext cx="1479550" cy="247650"/>
            </a:xfrm>
            <a:custGeom>
              <a:avLst/>
              <a:gdLst/>
              <a:ahLst/>
              <a:cxnLst/>
              <a:rect l="l" t="t" r="r" b="b"/>
              <a:pathLst>
                <a:path w="1479550" h="247650">
                  <a:moveTo>
                    <a:pt x="100660" y="216636"/>
                  </a:moveTo>
                  <a:lnTo>
                    <a:pt x="97231" y="204431"/>
                  </a:lnTo>
                  <a:lnTo>
                    <a:pt x="58902" y="215747"/>
                  </a:lnTo>
                  <a:lnTo>
                    <a:pt x="28689" y="225526"/>
                  </a:lnTo>
                  <a:lnTo>
                    <a:pt x="0" y="235559"/>
                  </a:lnTo>
                  <a:lnTo>
                    <a:pt x="4572" y="247383"/>
                  </a:lnTo>
                  <a:lnTo>
                    <a:pt x="33134" y="237464"/>
                  </a:lnTo>
                  <a:lnTo>
                    <a:pt x="63131" y="227812"/>
                  </a:lnTo>
                  <a:lnTo>
                    <a:pt x="100660" y="216636"/>
                  </a:lnTo>
                  <a:close/>
                </a:path>
                <a:path w="1479550" h="247650">
                  <a:moveTo>
                    <a:pt x="235864" y="182575"/>
                  </a:moveTo>
                  <a:lnTo>
                    <a:pt x="232943" y="170256"/>
                  </a:lnTo>
                  <a:lnTo>
                    <a:pt x="162102" y="187032"/>
                  </a:lnTo>
                  <a:lnTo>
                    <a:pt x="134175" y="194271"/>
                  </a:lnTo>
                  <a:lnTo>
                    <a:pt x="137350" y="206590"/>
                  </a:lnTo>
                  <a:lnTo>
                    <a:pt x="165150" y="199351"/>
                  </a:lnTo>
                  <a:lnTo>
                    <a:pt x="203492" y="190080"/>
                  </a:lnTo>
                  <a:lnTo>
                    <a:pt x="235864" y="182575"/>
                  </a:lnTo>
                  <a:close/>
                </a:path>
                <a:path w="1479550" h="247650">
                  <a:moveTo>
                    <a:pt x="372325" y="154114"/>
                  </a:moveTo>
                  <a:lnTo>
                    <a:pt x="369785" y="141668"/>
                  </a:lnTo>
                  <a:lnTo>
                    <a:pt x="270141" y="161874"/>
                  </a:lnTo>
                  <a:lnTo>
                    <a:pt x="272923" y="174320"/>
                  </a:lnTo>
                  <a:lnTo>
                    <a:pt x="285750" y="171526"/>
                  </a:lnTo>
                  <a:lnTo>
                    <a:pt x="372325" y="154114"/>
                  </a:lnTo>
                  <a:close/>
                </a:path>
                <a:path w="1479550" h="247650">
                  <a:moveTo>
                    <a:pt x="509549" y="129463"/>
                  </a:moveTo>
                  <a:lnTo>
                    <a:pt x="507390" y="117017"/>
                  </a:lnTo>
                  <a:lnTo>
                    <a:pt x="407365" y="134556"/>
                  </a:lnTo>
                  <a:lnTo>
                    <a:pt x="409651" y="147002"/>
                  </a:lnTo>
                  <a:lnTo>
                    <a:pt x="423354" y="144462"/>
                  </a:lnTo>
                  <a:lnTo>
                    <a:pt x="509549" y="129463"/>
                  </a:lnTo>
                  <a:close/>
                </a:path>
                <a:path w="1479550" h="247650">
                  <a:moveTo>
                    <a:pt x="647420" y="107619"/>
                  </a:moveTo>
                  <a:lnTo>
                    <a:pt x="645515" y="95034"/>
                  </a:lnTo>
                  <a:lnTo>
                    <a:pt x="545096" y="110794"/>
                  </a:lnTo>
                  <a:lnTo>
                    <a:pt x="547128" y="123240"/>
                  </a:lnTo>
                  <a:lnTo>
                    <a:pt x="647420" y="107619"/>
                  </a:lnTo>
                  <a:close/>
                </a:path>
                <a:path w="1479550" h="247650">
                  <a:moveTo>
                    <a:pt x="785533" y="88049"/>
                  </a:moveTo>
                  <a:lnTo>
                    <a:pt x="783882" y="75476"/>
                  </a:lnTo>
                  <a:lnTo>
                    <a:pt x="742873" y="80810"/>
                  </a:lnTo>
                  <a:lnTo>
                    <a:pt x="683209" y="89446"/>
                  </a:lnTo>
                  <a:lnTo>
                    <a:pt x="684987" y="101904"/>
                  </a:lnTo>
                  <a:lnTo>
                    <a:pt x="745591" y="93383"/>
                  </a:lnTo>
                  <a:lnTo>
                    <a:pt x="785533" y="88049"/>
                  </a:lnTo>
                  <a:close/>
                </a:path>
                <a:path w="1479550" h="247650">
                  <a:moveTo>
                    <a:pt x="923899" y="70129"/>
                  </a:moveTo>
                  <a:lnTo>
                    <a:pt x="922375" y="57556"/>
                  </a:lnTo>
                  <a:lnTo>
                    <a:pt x="821588" y="70383"/>
                  </a:lnTo>
                  <a:lnTo>
                    <a:pt x="823239" y="82969"/>
                  </a:lnTo>
                  <a:lnTo>
                    <a:pt x="923899" y="70129"/>
                  </a:lnTo>
                  <a:close/>
                </a:path>
                <a:path w="1479550" h="247650">
                  <a:moveTo>
                    <a:pt x="1062520" y="53873"/>
                  </a:moveTo>
                  <a:lnTo>
                    <a:pt x="1061123" y="41287"/>
                  </a:lnTo>
                  <a:lnTo>
                    <a:pt x="988009" y="49555"/>
                  </a:lnTo>
                  <a:lnTo>
                    <a:pt x="960208" y="52984"/>
                  </a:lnTo>
                  <a:lnTo>
                    <a:pt x="961732" y="65557"/>
                  </a:lnTo>
                  <a:lnTo>
                    <a:pt x="989406" y="62128"/>
                  </a:lnTo>
                  <a:lnTo>
                    <a:pt x="1062520" y="53873"/>
                  </a:lnTo>
                  <a:close/>
                </a:path>
                <a:path w="1479550" h="247650">
                  <a:moveTo>
                    <a:pt x="1201407" y="39001"/>
                  </a:moveTo>
                  <a:lnTo>
                    <a:pt x="1200010" y="26301"/>
                  </a:lnTo>
                  <a:lnTo>
                    <a:pt x="1098956" y="36969"/>
                  </a:lnTo>
                  <a:lnTo>
                    <a:pt x="1100353" y="49682"/>
                  </a:lnTo>
                  <a:lnTo>
                    <a:pt x="1120025" y="47396"/>
                  </a:lnTo>
                  <a:lnTo>
                    <a:pt x="1201407" y="39001"/>
                  </a:lnTo>
                  <a:close/>
                </a:path>
                <a:path w="1479550" h="247650">
                  <a:moveTo>
                    <a:pt x="1340281" y="25285"/>
                  </a:moveTo>
                  <a:lnTo>
                    <a:pt x="1339011" y="12573"/>
                  </a:lnTo>
                  <a:lnTo>
                    <a:pt x="1237957" y="22364"/>
                  </a:lnTo>
                  <a:lnTo>
                    <a:pt x="1239227" y="35064"/>
                  </a:lnTo>
                  <a:lnTo>
                    <a:pt x="1340281" y="25285"/>
                  </a:lnTo>
                  <a:close/>
                </a:path>
                <a:path w="1479550" h="247650">
                  <a:moveTo>
                    <a:pt x="1479283" y="12700"/>
                  </a:moveTo>
                  <a:lnTo>
                    <a:pt x="1478140" y="0"/>
                  </a:lnTo>
                  <a:lnTo>
                    <a:pt x="1394739" y="7239"/>
                  </a:lnTo>
                  <a:lnTo>
                    <a:pt x="1376972" y="9017"/>
                  </a:lnTo>
                  <a:lnTo>
                    <a:pt x="1378242" y="21602"/>
                  </a:lnTo>
                  <a:lnTo>
                    <a:pt x="1479283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62170" y="5743411"/>
              <a:ext cx="120599" cy="762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49889" y="4817681"/>
              <a:ext cx="2753360" cy="106680"/>
            </a:xfrm>
            <a:custGeom>
              <a:avLst/>
              <a:gdLst/>
              <a:ahLst/>
              <a:cxnLst/>
              <a:rect l="l" t="t" r="r" b="b"/>
              <a:pathLst>
                <a:path w="2753359" h="106679">
                  <a:moveTo>
                    <a:pt x="102311" y="98336"/>
                  </a:moveTo>
                  <a:lnTo>
                    <a:pt x="101295" y="85636"/>
                  </a:lnTo>
                  <a:lnTo>
                    <a:pt x="0" y="93891"/>
                  </a:lnTo>
                  <a:lnTo>
                    <a:pt x="1143" y="106591"/>
                  </a:lnTo>
                  <a:lnTo>
                    <a:pt x="102311" y="98336"/>
                  </a:lnTo>
                  <a:close/>
                </a:path>
                <a:path w="2753359" h="106679">
                  <a:moveTo>
                    <a:pt x="241452" y="87655"/>
                  </a:moveTo>
                  <a:lnTo>
                    <a:pt x="240563" y="75082"/>
                  </a:lnTo>
                  <a:lnTo>
                    <a:pt x="172008" y="79908"/>
                  </a:lnTo>
                  <a:lnTo>
                    <a:pt x="139255" y="82575"/>
                  </a:lnTo>
                  <a:lnTo>
                    <a:pt x="140271" y="95288"/>
                  </a:lnTo>
                  <a:lnTo>
                    <a:pt x="241452" y="87655"/>
                  </a:lnTo>
                  <a:close/>
                </a:path>
                <a:path w="2753359" h="106679">
                  <a:moveTo>
                    <a:pt x="380707" y="78003"/>
                  </a:moveTo>
                  <a:lnTo>
                    <a:pt x="379945" y="65303"/>
                  </a:lnTo>
                  <a:lnTo>
                    <a:pt x="278511" y="72288"/>
                  </a:lnTo>
                  <a:lnTo>
                    <a:pt x="279527" y="84988"/>
                  </a:lnTo>
                  <a:lnTo>
                    <a:pt x="325361" y="81686"/>
                  </a:lnTo>
                  <a:lnTo>
                    <a:pt x="380707" y="78003"/>
                  </a:lnTo>
                  <a:close/>
                </a:path>
                <a:path w="2753359" h="106679">
                  <a:moveTo>
                    <a:pt x="520090" y="69240"/>
                  </a:moveTo>
                  <a:lnTo>
                    <a:pt x="519328" y="56527"/>
                  </a:lnTo>
                  <a:lnTo>
                    <a:pt x="417893" y="62890"/>
                  </a:lnTo>
                  <a:lnTo>
                    <a:pt x="418782" y="75590"/>
                  </a:lnTo>
                  <a:lnTo>
                    <a:pt x="480987" y="71526"/>
                  </a:lnTo>
                  <a:lnTo>
                    <a:pt x="520090" y="69240"/>
                  </a:lnTo>
                  <a:close/>
                </a:path>
                <a:path w="2753359" h="106679">
                  <a:moveTo>
                    <a:pt x="659472" y="61239"/>
                  </a:moveTo>
                  <a:lnTo>
                    <a:pt x="658710" y="48526"/>
                  </a:lnTo>
                  <a:lnTo>
                    <a:pt x="557288" y="54241"/>
                  </a:lnTo>
                  <a:lnTo>
                    <a:pt x="558050" y="66954"/>
                  </a:lnTo>
                  <a:lnTo>
                    <a:pt x="659472" y="61239"/>
                  </a:lnTo>
                  <a:close/>
                </a:path>
                <a:path w="2753359" h="106679">
                  <a:moveTo>
                    <a:pt x="798855" y="53987"/>
                  </a:moveTo>
                  <a:lnTo>
                    <a:pt x="798220" y="41287"/>
                  </a:lnTo>
                  <a:lnTo>
                    <a:pt x="696798" y="46494"/>
                  </a:lnTo>
                  <a:lnTo>
                    <a:pt x="697433" y="59207"/>
                  </a:lnTo>
                  <a:lnTo>
                    <a:pt x="798855" y="53987"/>
                  </a:lnTo>
                  <a:close/>
                </a:path>
                <a:path w="2753359" h="106679">
                  <a:moveTo>
                    <a:pt x="938377" y="47637"/>
                  </a:moveTo>
                  <a:lnTo>
                    <a:pt x="937742" y="34937"/>
                  </a:lnTo>
                  <a:lnTo>
                    <a:pt x="836307" y="39509"/>
                  </a:lnTo>
                  <a:lnTo>
                    <a:pt x="836942" y="52209"/>
                  </a:lnTo>
                  <a:lnTo>
                    <a:pt x="938377" y="47637"/>
                  </a:lnTo>
                  <a:close/>
                </a:path>
                <a:path w="2753359" h="106679">
                  <a:moveTo>
                    <a:pt x="1077887" y="42176"/>
                  </a:moveTo>
                  <a:lnTo>
                    <a:pt x="1077379" y="29464"/>
                  </a:lnTo>
                  <a:lnTo>
                    <a:pt x="975817" y="33413"/>
                  </a:lnTo>
                  <a:lnTo>
                    <a:pt x="976325" y="46113"/>
                  </a:lnTo>
                  <a:lnTo>
                    <a:pt x="1077887" y="42176"/>
                  </a:lnTo>
                  <a:close/>
                </a:path>
                <a:path w="2753359" h="106679">
                  <a:moveTo>
                    <a:pt x="1217396" y="37477"/>
                  </a:moveTo>
                  <a:lnTo>
                    <a:pt x="1216888" y="24765"/>
                  </a:lnTo>
                  <a:lnTo>
                    <a:pt x="1115466" y="28079"/>
                  </a:lnTo>
                  <a:lnTo>
                    <a:pt x="1115847" y="40779"/>
                  </a:lnTo>
                  <a:lnTo>
                    <a:pt x="1217396" y="37477"/>
                  </a:lnTo>
                  <a:close/>
                </a:path>
                <a:path w="2753359" h="106679">
                  <a:moveTo>
                    <a:pt x="1356906" y="33794"/>
                  </a:moveTo>
                  <a:lnTo>
                    <a:pt x="1356652" y="21082"/>
                  </a:lnTo>
                  <a:lnTo>
                    <a:pt x="1254975" y="23622"/>
                  </a:lnTo>
                  <a:lnTo>
                    <a:pt x="1255356" y="36334"/>
                  </a:lnTo>
                  <a:lnTo>
                    <a:pt x="1297241" y="34937"/>
                  </a:lnTo>
                  <a:lnTo>
                    <a:pt x="1356906" y="33794"/>
                  </a:lnTo>
                  <a:close/>
                </a:path>
                <a:path w="2753359" h="106679">
                  <a:moveTo>
                    <a:pt x="1496428" y="30746"/>
                  </a:moveTo>
                  <a:lnTo>
                    <a:pt x="1496174" y="18034"/>
                  </a:lnTo>
                  <a:lnTo>
                    <a:pt x="1394612" y="20193"/>
                  </a:lnTo>
                  <a:lnTo>
                    <a:pt x="1394993" y="32905"/>
                  </a:lnTo>
                  <a:lnTo>
                    <a:pt x="1496428" y="30746"/>
                  </a:lnTo>
                  <a:close/>
                </a:path>
                <a:path w="2753359" h="106679">
                  <a:moveTo>
                    <a:pt x="1635937" y="15113"/>
                  </a:moveTo>
                  <a:lnTo>
                    <a:pt x="1534248" y="17272"/>
                  </a:lnTo>
                  <a:lnTo>
                    <a:pt x="1534502" y="29984"/>
                  </a:lnTo>
                  <a:lnTo>
                    <a:pt x="1635937" y="27813"/>
                  </a:lnTo>
                  <a:lnTo>
                    <a:pt x="1635937" y="15113"/>
                  </a:lnTo>
                  <a:close/>
                </a:path>
                <a:path w="2753359" h="106679">
                  <a:moveTo>
                    <a:pt x="1775574" y="14097"/>
                  </a:moveTo>
                  <a:lnTo>
                    <a:pt x="1674012" y="14859"/>
                  </a:lnTo>
                  <a:lnTo>
                    <a:pt x="1674012" y="27559"/>
                  </a:lnTo>
                  <a:lnTo>
                    <a:pt x="1775574" y="26797"/>
                  </a:lnTo>
                  <a:lnTo>
                    <a:pt x="1775574" y="14097"/>
                  </a:lnTo>
                  <a:close/>
                </a:path>
                <a:path w="2753359" h="106679">
                  <a:moveTo>
                    <a:pt x="1915210" y="13081"/>
                  </a:moveTo>
                  <a:lnTo>
                    <a:pt x="1813661" y="13843"/>
                  </a:lnTo>
                  <a:lnTo>
                    <a:pt x="1813661" y="26543"/>
                  </a:lnTo>
                  <a:lnTo>
                    <a:pt x="1915210" y="25781"/>
                  </a:lnTo>
                  <a:lnTo>
                    <a:pt x="1915210" y="13081"/>
                  </a:lnTo>
                  <a:close/>
                </a:path>
                <a:path w="2753359" h="106679">
                  <a:moveTo>
                    <a:pt x="2054847" y="12065"/>
                  </a:moveTo>
                  <a:lnTo>
                    <a:pt x="1953298" y="12827"/>
                  </a:lnTo>
                  <a:lnTo>
                    <a:pt x="1953298" y="25527"/>
                  </a:lnTo>
                  <a:lnTo>
                    <a:pt x="2054847" y="24765"/>
                  </a:lnTo>
                  <a:lnTo>
                    <a:pt x="2054847" y="12065"/>
                  </a:lnTo>
                  <a:close/>
                </a:path>
                <a:path w="2753359" h="106679">
                  <a:moveTo>
                    <a:pt x="2194496" y="11049"/>
                  </a:moveTo>
                  <a:lnTo>
                    <a:pt x="2092934" y="11811"/>
                  </a:lnTo>
                  <a:lnTo>
                    <a:pt x="2092934" y="24511"/>
                  </a:lnTo>
                  <a:lnTo>
                    <a:pt x="2194496" y="23749"/>
                  </a:lnTo>
                  <a:lnTo>
                    <a:pt x="2194496" y="11049"/>
                  </a:lnTo>
                  <a:close/>
                </a:path>
                <a:path w="2753359" h="106679">
                  <a:moveTo>
                    <a:pt x="2334133" y="10858"/>
                  </a:moveTo>
                  <a:lnTo>
                    <a:pt x="2334006" y="10858"/>
                  </a:lnTo>
                  <a:lnTo>
                    <a:pt x="2334006" y="9588"/>
                  </a:lnTo>
                  <a:lnTo>
                    <a:pt x="2308771" y="9588"/>
                  </a:lnTo>
                  <a:lnTo>
                    <a:pt x="2308771" y="10858"/>
                  </a:lnTo>
                  <a:lnTo>
                    <a:pt x="2232571" y="10858"/>
                  </a:lnTo>
                  <a:lnTo>
                    <a:pt x="2232571" y="22288"/>
                  </a:lnTo>
                  <a:lnTo>
                    <a:pt x="2232571" y="23558"/>
                  </a:lnTo>
                  <a:lnTo>
                    <a:pt x="2308885" y="23558"/>
                  </a:lnTo>
                  <a:lnTo>
                    <a:pt x="2308885" y="22288"/>
                  </a:lnTo>
                  <a:lnTo>
                    <a:pt x="2334133" y="22288"/>
                  </a:lnTo>
                  <a:lnTo>
                    <a:pt x="2334133" y="10858"/>
                  </a:lnTo>
                  <a:close/>
                </a:path>
                <a:path w="2753359" h="106679">
                  <a:moveTo>
                    <a:pt x="2473896" y="19558"/>
                  </a:moveTo>
                  <a:lnTo>
                    <a:pt x="2473642" y="6858"/>
                  </a:lnTo>
                  <a:lnTo>
                    <a:pt x="2372093" y="9017"/>
                  </a:lnTo>
                  <a:lnTo>
                    <a:pt x="2372334" y="21717"/>
                  </a:lnTo>
                  <a:lnTo>
                    <a:pt x="2473896" y="19558"/>
                  </a:lnTo>
                  <a:close/>
                </a:path>
                <a:path w="2753359" h="106679">
                  <a:moveTo>
                    <a:pt x="2613406" y="16637"/>
                  </a:moveTo>
                  <a:lnTo>
                    <a:pt x="2613152" y="3937"/>
                  </a:lnTo>
                  <a:lnTo>
                    <a:pt x="2511729" y="6096"/>
                  </a:lnTo>
                  <a:lnTo>
                    <a:pt x="2511983" y="18796"/>
                  </a:lnTo>
                  <a:lnTo>
                    <a:pt x="2613406" y="16637"/>
                  </a:lnTo>
                  <a:close/>
                </a:path>
                <a:path w="2753359" h="106679">
                  <a:moveTo>
                    <a:pt x="2753169" y="12700"/>
                  </a:moveTo>
                  <a:lnTo>
                    <a:pt x="2752661" y="0"/>
                  </a:lnTo>
                  <a:lnTo>
                    <a:pt x="2651239" y="3175"/>
                  </a:lnTo>
                  <a:lnTo>
                    <a:pt x="2651493" y="15875"/>
                  </a:lnTo>
                  <a:lnTo>
                    <a:pt x="2753169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92530" y="5752558"/>
              <a:ext cx="120599" cy="762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40638" y="4490630"/>
              <a:ext cx="2730500" cy="339090"/>
            </a:xfrm>
            <a:custGeom>
              <a:avLst/>
              <a:gdLst/>
              <a:ahLst/>
              <a:cxnLst/>
              <a:rect l="l" t="t" r="r" b="b"/>
              <a:pathLst>
                <a:path w="2730500" h="339089">
                  <a:moveTo>
                    <a:pt x="101942" y="334924"/>
                  </a:moveTo>
                  <a:lnTo>
                    <a:pt x="101434" y="322211"/>
                  </a:lnTo>
                  <a:lnTo>
                    <a:pt x="0" y="325894"/>
                  </a:lnTo>
                  <a:lnTo>
                    <a:pt x="381" y="338607"/>
                  </a:lnTo>
                  <a:lnTo>
                    <a:pt x="101942" y="334924"/>
                  </a:lnTo>
                  <a:close/>
                </a:path>
                <a:path w="2730500" h="339089">
                  <a:moveTo>
                    <a:pt x="241579" y="329336"/>
                  </a:moveTo>
                  <a:lnTo>
                    <a:pt x="240944" y="316623"/>
                  </a:lnTo>
                  <a:lnTo>
                    <a:pt x="139509" y="320814"/>
                  </a:lnTo>
                  <a:lnTo>
                    <a:pt x="140017" y="333527"/>
                  </a:lnTo>
                  <a:lnTo>
                    <a:pt x="241579" y="329336"/>
                  </a:lnTo>
                  <a:close/>
                </a:path>
                <a:path w="2730500" h="339089">
                  <a:moveTo>
                    <a:pt x="381088" y="322973"/>
                  </a:moveTo>
                  <a:lnTo>
                    <a:pt x="380453" y="310273"/>
                  </a:lnTo>
                  <a:lnTo>
                    <a:pt x="361289" y="311289"/>
                  </a:lnTo>
                  <a:lnTo>
                    <a:pt x="279031" y="314972"/>
                  </a:lnTo>
                  <a:lnTo>
                    <a:pt x="279539" y="327558"/>
                  </a:lnTo>
                  <a:lnTo>
                    <a:pt x="381088" y="322973"/>
                  </a:lnTo>
                  <a:close/>
                </a:path>
                <a:path w="2730500" h="339089">
                  <a:moveTo>
                    <a:pt x="520471" y="315607"/>
                  </a:moveTo>
                  <a:lnTo>
                    <a:pt x="519836" y="303034"/>
                  </a:lnTo>
                  <a:lnTo>
                    <a:pt x="418414" y="308241"/>
                  </a:lnTo>
                  <a:lnTo>
                    <a:pt x="419049" y="320941"/>
                  </a:lnTo>
                  <a:lnTo>
                    <a:pt x="520471" y="315607"/>
                  </a:lnTo>
                  <a:close/>
                </a:path>
                <a:path w="2730500" h="339089">
                  <a:moveTo>
                    <a:pt x="659980" y="307606"/>
                  </a:moveTo>
                  <a:lnTo>
                    <a:pt x="659231" y="294894"/>
                  </a:lnTo>
                  <a:lnTo>
                    <a:pt x="557796" y="300736"/>
                  </a:lnTo>
                  <a:lnTo>
                    <a:pt x="558558" y="313448"/>
                  </a:lnTo>
                  <a:lnTo>
                    <a:pt x="659980" y="307606"/>
                  </a:lnTo>
                  <a:close/>
                </a:path>
                <a:path w="2730500" h="339089">
                  <a:moveTo>
                    <a:pt x="799376" y="298589"/>
                  </a:moveTo>
                  <a:lnTo>
                    <a:pt x="798487" y="285877"/>
                  </a:lnTo>
                  <a:lnTo>
                    <a:pt x="697179" y="292481"/>
                  </a:lnTo>
                  <a:lnTo>
                    <a:pt x="698068" y="305193"/>
                  </a:lnTo>
                  <a:lnTo>
                    <a:pt x="799376" y="298589"/>
                  </a:lnTo>
                  <a:close/>
                </a:path>
                <a:path w="2730500" h="339089">
                  <a:moveTo>
                    <a:pt x="938758" y="288798"/>
                  </a:moveTo>
                  <a:lnTo>
                    <a:pt x="937742" y="276098"/>
                  </a:lnTo>
                  <a:lnTo>
                    <a:pt x="836574" y="283464"/>
                  </a:lnTo>
                  <a:lnTo>
                    <a:pt x="837323" y="296037"/>
                  </a:lnTo>
                  <a:lnTo>
                    <a:pt x="938758" y="288798"/>
                  </a:lnTo>
                  <a:close/>
                </a:path>
                <a:path w="2730500" h="339089">
                  <a:moveTo>
                    <a:pt x="1078014" y="278130"/>
                  </a:moveTo>
                  <a:lnTo>
                    <a:pt x="1076998" y="265417"/>
                  </a:lnTo>
                  <a:lnTo>
                    <a:pt x="975829" y="273431"/>
                  </a:lnTo>
                  <a:lnTo>
                    <a:pt x="976718" y="286131"/>
                  </a:lnTo>
                  <a:lnTo>
                    <a:pt x="1078014" y="278130"/>
                  </a:lnTo>
                  <a:close/>
                </a:path>
                <a:path w="2730500" h="339089">
                  <a:moveTo>
                    <a:pt x="1217155" y="266433"/>
                  </a:moveTo>
                  <a:lnTo>
                    <a:pt x="1216126" y="253733"/>
                  </a:lnTo>
                  <a:lnTo>
                    <a:pt x="1137551" y="260591"/>
                  </a:lnTo>
                  <a:lnTo>
                    <a:pt x="1114958" y="262369"/>
                  </a:lnTo>
                  <a:lnTo>
                    <a:pt x="1115974" y="275082"/>
                  </a:lnTo>
                  <a:lnTo>
                    <a:pt x="1217155" y="266433"/>
                  </a:lnTo>
                  <a:close/>
                </a:path>
                <a:path w="2730500" h="339089">
                  <a:moveTo>
                    <a:pt x="1356283" y="253606"/>
                  </a:moveTo>
                  <a:lnTo>
                    <a:pt x="1355140" y="241020"/>
                  </a:lnTo>
                  <a:lnTo>
                    <a:pt x="1282141" y="248018"/>
                  </a:lnTo>
                  <a:lnTo>
                    <a:pt x="1253959" y="250431"/>
                  </a:lnTo>
                  <a:lnTo>
                    <a:pt x="1255102" y="263131"/>
                  </a:lnTo>
                  <a:lnTo>
                    <a:pt x="1356283" y="253606"/>
                  </a:lnTo>
                  <a:close/>
                </a:path>
                <a:path w="2730500" h="339089">
                  <a:moveTo>
                    <a:pt x="1495285" y="239750"/>
                  </a:moveTo>
                  <a:lnTo>
                    <a:pt x="1494015" y="227050"/>
                  </a:lnTo>
                  <a:lnTo>
                    <a:pt x="1422412" y="234543"/>
                  </a:lnTo>
                  <a:lnTo>
                    <a:pt x="1392961" y="237337"/>
                  </a:lnTo>
                  <a:lnTo>
                    <a:pt x="1394231" y="250050"/>
                  </a:lnTo>
                  <a:lnTo>
                    <a:pt x="1495285" y="239750"/>
                  </a:lnTo>
                  <a:close/>
                </a:path>
                <a:path w="2730500" h="339089">
                  <a:moveTo>
                    <a:pt x="1634159" y="224637"/>
                  </a:moveTo>
                  <a:lnTo>
                    <a:pt x="1632762" y="212051"/>
                  </a:lnTo>
                  <a:lnTo>
                    <a:pt x="1557997" y="220446"/>
                  </a:lnTo>
                  <a:lnTo>
                    <a:pt x="1531848" y="223113"/>
                  </a:lnTo>
                  <a:lnTo>
                    <a:pt x="1533118" y="235813"/>
                  </a:lnTo>
                  <a:lnTo>
                    <a:pt x="1634159" y="224637"/>
                  </a:lnTo>
                  <a:close/>
                </a:path>
                <a:path w="2730500" h="339089">
                  <a:moveTo>
                    <a:pt x="1772907" y="208241"/>
                  </a:moveTo>
                  <a:lnTo>
                    <a:pt x="1771383" y="195541"/>
                  </a:lnTo>
                  <a:lnTo>
                    <a:pt x="1688617" y="205828"/>
                  </a:lnTo>
                  <a:lnTo>
                    <a:pt x="1670596" y="207733"/>
                  </a:lnTo>
                  <a:lnTo>
                    <a:pt x="1671993" y="220446"/>
                  </a:lnTo>
                  <a:lnTo>
                    <a:pt x="1772907" y="208241"/>
                  </a:lnTo>
                  <a:close/>
                </a:path>
                <a:path w="2730500" h="339089">
                  <a:moveTo>
                    <a:pt x="1911413" y="190207"/>
                  </a:moveTo>
                  <a:lnTo>
                    <a:pt x="1909762" y="177622"/>
                  </a:lnTo>
                  <a:lnTo>
                    <a:pt x="1809089" y="190969"/>
                  </a:lnTo>
                  <a:lnTo>
                    <a:pt x="1810740" y="203542"/>
                  </a:lnTo>
                  <a:lnTo>
                    <a:pt x="1911413" y="190207"/>
                  </a:lnTo>
                  <a:close/>
                </a:path>
                <a:path w="2730500" h="339089">
                  <a:moveTo>
                    <a:pt x="2049780" y="170256"/>
                  </a:moveTo>
                  <a:lnTo>
                    <a:pt x="2047875" y="157670"/>
                  </a:lnTo>
                  <a:lnTo>
                    <a:pt x="1990877" y="166192"/>
                  </a:lnTo>
                  <a:lnTo>
                    <a:pt x="1947456" y="172415"/>
                  </a:lnTo>
                  <a:lnTo>
                    <a:pt x="1949234" y="185000"/>
                  </a:lnTo>
                  <a:lnTo>
                    <a:pt x="2049780" y="170256"/>
                  </a:lnTo>
                  <a:close/>
                </a:path>
                <a:path w="2730500" h="339089">
                  <a:moveTo>
                    <a:pt x="2187765" y="148018"/>
                  </a:moveTo>
                  <a:lnTo>
                    <a:pt x="2185606" y="135445"/>
                  </a:lnTo>
                  <a:lnTo>
                    <a:pt x="2101316" y="149415"/>
                  </a:lnTo>
                  <a:lnTo>
                    <a:pt x="2085454" y="151828"/>
                  </a:lnTo>
                  <a:lnTo>
                    <a:pt x="2087359" y="164414"/>
                  </a:lnTo>
                  <a:lnTo>
                    <a:pt x="2103348" y="162001"/>
                  </a:lnTo>
                  <a:lnTo>
                    <a:pt x="2187765" y="148018"/>
                  </a:lnTo>
                  <a:close/>
                </a:path>
                <a:path w="2730500" h="339089">
                  <a:moveTo>
                    <a:pt x="2325243" y="122859"/>
                  </a:moveTo>
                  <a:lnTo>
                    <a:pt x="2322842" y="110413"/>
                  </a:lnTo>
                  <a:lnTo>
                    <a:pt x="2302268" y="114477"/>
                  </a:lnTo>
                  <a:lnTo>
                    <a:pt x="2223058" y="128968"/>
                  </a:lnTo>
                  <a:lnTo>
                    <a:pt x="2225344" y="141541"/>
                  </a:lnTo>
                  <a:lnTo>
                    <a:pt x="2256955" y="135953"/>
                  </a:lnTo>
                  <a:lnTo>
                    <a:pt x="2325243" y="122859"/>
                  </a:lnTo>
                  <a:close/>
                </a:path>
                <a:path w="2730500" h="339089">
                  <a:moveTo>
                    <a:pt x="2462098" y="93764"/>
                  </a:moveTo>
                  <a:lnTo>
                    <a:pt x="2459177" y="81445"/>
                  </a:lnTo>
                  <a:lnTo>
                    <a:pt x="2434425" y="87160"/>
                  </a:lnTo>
                  <a:lnTo>
                    <a:pt x="2392273" y="96431"/>
                  </a:lnTo>
                  <a:lnTo>
                    <a:pt x="2360155" y="103047"/>
                  </a:lnTo>
                  <a:lnTo>
                    <a:pt x="2362695" y="115366"/>
                  </a:lnTo>
                  <a:lnTo>
                    <a:pt x="2394813" y="108762"/>
                  </a:lnTo>
                  <a:lnTo>
                    <a:pt x="2437092" y="99618"/>
                  </a:lnTo>
                  <a:lnTo>
                    <a:pt x="2462098" y="93764"/>
                  </a:lnTo>
                  <a:close/>
                </a:path>
                <a:path w="2730500" h="339089">
                  <a:moveTo>
                    <a:pt x="2597543" y="58572"/>
                  </a:moveTo>
                  <a:lnTo>
                    <a:pt x="2593987" y="46380"/>
                  </a:lnTo>
                  <a:lnTo>
                    <a:pt x="2583332" y="49555"/>
                  </a:lnTo>
                  <a:lnTo>
                    <a:pt x="2549182" y="59080"/>
                  </a:lnTo>
                  <a:lnTo>
                    <a:pt x="2512872" y="68478"/>
                  </a:lnTo>
                  <a:lnTo>
                    <a:pt x="2496121" y="72555"/>
                  </a:lnTo>
                  <a:lnTo>
                    <a:pt x="2499156" y="84874"/>
                  </a:lnTo>
                  <a:lnTo>
                    <a:pt x="2515920" y="80810"/>
                  </a:lnTo>
                  <a:lnTo>
                    <a:pt x="2552357" y="71412"/>
                  </a:lnTo>
                  <a:lnTo>
                    <a:pt x="2586748" y="61874"/>
                  </a:lnTo>
                  <a:lnTo>
                    <a:pt x="2597543" y="58572"/>
                  </a:lnTo>
                  <a:close/>
                </a:path>
                <a:path w="2730500" h="339089">
                  <a:moveTo>
                    <a:pt x="2729954" y="11430"/>
                  </a:moveTo>
                  <a:lnTo>
                    <a:pt x="2724493" y="0"/>
                  </a:lnTo>
                  <a:lnTo>
                    <a:pt x="2721699" y="1270"/>
                  </a:lnTo>
                  <a:lnTo>
                    <a:pt x="2721953" y="1143"/>
                  </a:lnTo>
                  <a:lnTo>
                    <a:pt x="2698597" y="10922"/>
                  </a:lnTo>
                  <a:lnTo>
                    <a:pt x="2673070" y="20713"/>
                  </a:lnTo>
                  <a:lnTo>
                    <a:pt x="2645270" y="30365"/>
                  </a:lnTo>
                  <a:lnTo>
                    <a:pt x="2630170" y="35191"/>
                  </a:lnTo>
                  <a:lnTo>
                    <a:pt x="2634107" y="47269"/>
                  </a:lnTo>
                  <a:lnTo>
                    <a:pt x="2649334" y="42430"/>
                  </a:lnTo>
                  <a:lnTo>
                    <a:pt x="2677388" y="32651"/>
                  </a:lnTo>
                  <a:lnTo>
                    <a:pt x="2703296" y="22872"/>
                  </a:lnTo>
                  <a:lnTo>
                    <a:pt x="2727033" y="12827"/>
                  </a:lnTo>
                  <a:lnTo>
                    <a:pt x="2729954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99027" y="4406900"/>
              <a:ext cx="75272" cy="782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10284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4" dirty="0"/>
              <a:t>Common </a:t>
            </a:r>
            <a:r>
              <a:rPr sz="4400" spc="-250" dirty="0"/>
              <a:t>Errors </a:t>
            </a:r>
            <a:r>
              <a:rPr sz="4400" spc="-170" dirty="0"/>
              <a:t>Made </a:t>
            </a:r>
            <a:r>
              <a:rPr sz="4400" spc="-40" dirty="0"/>
              <a:t>in</a:t>
            </a:r>
            <a:r>
              <a:rPr sz="4400" spc="-915" dirty="0"/>
              <a:t> </a:t>
            </a:r>
            <a:r>
              <a:rPr sz="4400" spc="-140" dirty="0"/>
              <a:t>theLiterature </a:t>
            </a:r>
            <a:r>
              <a:rPr sz="4400" spc="-260" dirty="0"/>
              <a:t>Review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828800"/>
            <a:ext cx="10515600" cy="4572000"/>
          </a:xfrm>
          <a:custGeom>
            <a:avLst/>
            <a:gdLst/>
            <a:ahLst/>
            <a:cxnLst/>
            <a:rect l="l" t="t" r="r" b="b"/>
            <a:pathLst>
              <a:path w="10515600" h="4572000">
                <a:moveTo>
                  <a:pt x="10515600" y="0"/>
                </a:moveTo>
                <a:lnTo>
                  <a:pt x="0" y="0"/>
                </a:lnTo>
                <a:lnTo>
                  <a:pt x="0" y="4571437"/>
                </a:lnTo>
                <a:lnTo>
                  <a:pt x="10515600" y="4571437"/>
                </a:lnTo>
                <a:lnTo>
                  <a:pt x="105156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7" y="1869630"/>
            <a:ext cx="9935789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rlito"/>
                <a:cs typeface="Carlito"/>
              </a:rPr>
              <a:t>Not </a:t>
            </a:r>
            <a:r>
              <a:rPr sz="2800" b="1" spc="5" dirty="0">
                <a:latin typeface="Carlito"/>
                <a:cs typeface="Carlito"/>
              </a:rPr>
              <a:t>logically</a:t>
            </a:r>
            <a:r>
              <a:rPr sz="2800" b="1" spc="-55" dirty="0">
                <a:latin typeface="Carlito"/>
                <a:cs typeface="Carlito"/>
              </a:rPr>
              <a:t> </a:t>
            </a:r>
            <a:r>
              <a:rPr sz="2800" spc="-120" dirty="0">
                <a:latin typeface="Carlito"/>
                <a:cs typeface="Carlito"/>
              </a:rPr>
              <a:t>organized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rlito"/>
                <a:cs typeface="Carlito"/>
              </a:rPr>
              <a:t>Not </a:t>
            </a:r>
            <a:r>
              <a:rPr sz="2800" b="1" spc="-5" dirty="0">
                <a:latin typeface="Carlito"/>
                <a:cs typeface="Carlito"/>
              </a:rPr>
              <a:t>focused </a:t>
            </a:r>
            <a:r>
              <a:rPr sz="2800" spc="10" dirty="0">
                <a:latin typeface="Carlito"/>
                <a:cs typeface="Carlito"/>
              </a:rPr>
              <a:t>on </a:t>
            </a:r>
            <a:r>
              <a:rPr sz="2800" spc="-75" dirty="0">
                <a:latin typeface="Carlito"/>
                <a:cs typeface="Carlito"/>
              </a:rPr>
              <a:t>the</a:t>
            </a:r>
            <a:r>
              <a:rPr sz="2800" spc="-360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researchtopic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latin typeface="Carlito"/>
                <a:cs typeface="Carlito"/>
              </a:rPr>
              <a:t>Few</a:t>
            </a:r>
            <a:r>
              <a:rPr sz="2800" b="1" spc="-12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references</a:t>
            </a:r>
            <a:r>
              <a:rPr sz="2800" b="1" spc="-260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or</a:t>
            </a:r>
            <a:r>
              <a:rPr sz="2800" spc="-114" dirty="0">
                <a:latin typeface="Carlito"/>
                <a:cs typeface="Carlito"/>
              </a:rPr>
              <a:t> </a:t>
            </a:r>
            <a:r>
              <a:rPr sz="2800" spc="-95" dirty="0">
                <a:solidFill>
                  <a:srgbClr val="C00000"/>
                </a:solidFill>
                <a:latin typeface="Carlito"/>
                <a:cs typeface="Carlito"/>
              </a:rPr>
              <a:t>outdated</a:t>
            </a:r>
            <a:r>
              <a:rPr sz="2800" spc="-409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114" dirty="0">
                <a:solidFill>
                  <a:srgbClr val="C00000"/>
                </a:solidFill>
                <a:latin typeface="Carlito"/>
                <a:cs typeface="Carlito"/>
              </a:rPr>
              <a:t>references</a:t>
            </a:r>
            <a:r>
              <a:rPr lang="en-US" sz="2800" spc="-114" dirty="0">
                <a:latin typeface="Carlito"/>
                <a:cs typeface="Carlito"/>
              </a:rPr>
              <a:t> c</a:t>
            </a:r>
            <a:r>
              <a:rPr sz="2800" spc="-114" dirty="0">
                <a:latin typeface="Carlito"/>
                <a:cs typeface="Carlito"/>
              </a:rPr>
              <a:t>ited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latin typeface="Carlito"/>
                <a:cs typeface="Carlito"/>
              </a:rPr>
              <a:t>Not</a:t>
            </a:r>
            <a:r>
              <a:rPr sz="2800" spc="-180" dirty="0">
                <a:latin typeface="Carlito"/>
                <a:cs typeface="Carlito"/>
              </a:rPr>
              <a:t> </a:t>
            </a:r>
            <a:r>
              <a:rPr sz="2800" spc="-70" dirty="0">
                <a:latin typeface="Carlito"/>
                <a:cs typeface="Carlito"/>
              </a:rPr>
              <a:t>written</a:t>
            </a:r>
            <a:r>
              <a:rPr lang="en-US" sz="2800" spc="-70" dirty="0">
                <a:latin typeface="Carlito"/>
                <a:cs typeface="Carlito"/>
              </a:rPr>
              <a:t> </a:t>
            </a:r>
            <a:r>
              <a:rPr sz="2800" spc="-70" dirty="0">
                <a:latin typeface="Carlito"/>
                <a:cs typeface="Carlito"/>
              </a:rPr>
              <a:t>in</a:t>
            </a:r>
            <a:r>
              <a:rPr sz="2800" spc="-305" dirty="0"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author’s</a:t>
            </a:r>
            <a:r>
              <a:rPr lang="en-US" sz="28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own</a:t>
            </a:r>
            <a:r>
              <a:rPr sz="2800" spc="-204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words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latin typeface="Carlito"/>
                <a:cs typeface="Carlito"/>
              </a:rPr>
              <a:t>Written </a:t>
            </a:r>
            <a:r>
              <a:rPr sz="2800" spc="-195" dirty="0">
                <a:latin typeface="Carlito"/>
                <a:cs typeface="Carlito"/>
              </a:rPr>
              <a:t>like </a:t>
            </a:r>
            <a:r>
              <a:rPr sz="2800" b="1" dirty="0">
                <a:latin typeface="Carlito"/>
                <a:cs typeface="Carlito"/>
              </a:rPr>
              <a:t>a </a:t>
            </a:r>
            <a:r>
              <a:rPr sz="2800" b="1" spc="-5" dirty="0">
                <a:latin typeface="Carlito"/>
                <a:cs typeface="Carlito"/>
              </a:rPr>
              <a:t>series </a:t>
            </a:r>
            <a:r>
              <a:rPr sz="2800" spc="-40" dirty="0">
                <a:latin typeface="Carlito"/>
                <a:cs typeface="Carlito"/>
              </a:rPr>
              <a:t>of</a:t>
            </a:r>
            <a:r>
              <a:rPr sz="2800" spc="-305" dirty="0">
                <a:latin typeface="Carlito"/>
                <a:cs typeface="Carlito"/>
              </a:rPr>
              <a:t> </a:t>
            </a:r>
            <a:r>
              <a:rPr sz="2800" b="1" spc="10" dirty="0">
                <a:latin typeface="Carlito"/>
                <a:cs typeface="Carlito"/>
              </a:rPr>
              <a:t>disjointed</a:t>
            </a:r>
            <a:r>
              <a:rPr lang="en-US" sz="2800" b="1" spc="10" dirty="0">
                <a:latin typeface="Carlito"/>
                <a:cs typeface="Carlito"/>
              </a:rPr>
              <a:t> </a:t>
            </a:r>
            <a:r>
              <a:rPr sz="2800" b="1" spc="10" dirty="0">
                <a:latin typeface="Carlito"/>
                <a:cs typeface="Carlito"/>
              </a:rPr>
              <a:t>summaries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5" dirty="0">
                <a:latin typeface="Carlito"/>
                <a:cs typeface="Carlito"/>
              </a:rPr>
              <a:t>No</a:t>
            </a:r>
            <a:r>
              <a:rPr sz="2800" b="1" spc="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recent</a:t>
            </a:r>
            <a:r>
              <a:rPr sz="2800" b="1" spc="-204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references</a:t>
            </a:r>
            <a:r>
              <a:rPr sz="2800" b="1" spc="-260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are</a:t>
            </a:r>
            <a:r>
              <a:rPr sz="2800" spc="-330" dirty="0">
                <a:latin typeface="Carlito"/>
                <a:cs typeface="Carlito"/>
              </a:rPr>
              <a:t> </a:t>
            </a:r>
            <a:r>
              <a:rPr sz="2800" spc="-90" dirty="0">
                <a:latin typeface="Carlito"/>
                <a:cs typeface="Carlito"/>
              </a:rPr>
              <a:t>included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latin typeface="Carlito"/>
                <a:cs typeface="Carlito"/>
              </a:rPr>
              <a:t>Relying</a:t>
            </a:r>
            <a:r>
              <a:rPr lang="en-US" sz="2800" spc="-70" dirty="0">
                <a:latin typeface="Carlito"/>
                <a:cs typeface="Carlito"/>
              </a:rPr>
              <a:t> </a:t>
            </a:r>
            <a:r>
              <a:rPr sz="2800" spc="-70" dirty="0">
                <a:latin typeface="Carlito"/>
                <a:cs typeface="Carlito"/>
              </a:rPr>
              <a:t>too</a:t>
            </a:r>
            <a:r>
              <a:rPr sz="2800" spc="-315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much</a:t>
            </a:r>
            <a:r>
              <a:rPr sz="2800" spc="-310" dirty="0">
                <a:latin typeface="Carlito"/>
                <a:cs typeface="Carlito"/>
              </a:rPr>
              <a:t> </a:t>
            </a:r>
            <a:r>
              <a:rPr sz="2800" spc="10" dirty="0">
                <a:latin typeface="Carlito"/>
                <a:cs typeface="Carlito"/>
              </a:rPr>
              <a:t>on</a:t>
            </a:r>
            <a:r>
              <a:rPr sz="2800" spc="-310" dirty="0"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secondary</a:t>
            </a:r>
            <a:r>
              <a:rPr lang="en-US" sz="28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sources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rlito"/>
                <a:cs typeface="Carlito"/>
              </a:rPr>
              <a:t>Overlooking </a:t>
            </a:r>
            <a:r>
              <a:rPr sz="2800" b="1" spc="-5" dirty="0">
                <a:latin typeface="Carlito"/>
                <a:cs typeface="Carlito"/>
              </a:rPr>
              <a:t>sources </a:t>
            </a:r>
            <a:r>
              <a:rPr sz="2800" spc="-80" dirty="0">
                <a:latin typeface="Carlito"/>
                <a:cs typeface="Carlito"/>
              </a:rPr>
              <a:t>other </a:t>
            </a:r>
            <a:r>
              <a:rPr sz="2800" spc="-90" dirty="0">
                <a:latin typeface="Carlito"/>
                <a:cs typeface="Carlito"/>
              </a:rPr>
              <a:t>than</a:t>
            </a:r>
            <a:r>
              <a:rPr sz="2800" spc="-450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academic</a:t>
            </a:r>
            <a:r>
              <a:rPr lang="en-US" sz="2800" spc="-95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journals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latin typeface="Carlito"/>
                <a:cs typeface="Carlito"/>
              </a:rPr>
              <a:t>Searching</a:t>
            </a:r>
            <a:r>
              <a:rPr lang="en-US" sz="2800" spc="-70" dirty="0">
                <a:latin typeface="Carlito"/>
                <a:cs typeface="Carlito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Carlito"/>
                <a:cs typeface="Carlito"/>
              </a:rPr>
              <a:t>too</a:t>
            </a:r>
            <a:r>
              <a:rPr sz="2800" spc="-31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Carlito"/>
                <a:cs typeface="Carlito"/>
              </a:rPr>
              <a:t>broad</a:t>
            </a:r>
            <a:r>
              <a:rPr sz="2800" spc="-30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or</a:t>
            </a:r>
            <a:r>
              <a:rPr sz="2800" spc="-310" dirty="0">
                <a:latin typeface="Carlito"/>
                <a:cs typeface="Carlito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Carlito"/>
                <a:cs typeface="Carlito"/>
              </a:rPr>
              <a:t>too</a:t>
            </a:r>
            <a:r>
              <a:rPr sz="2800" spc="-21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80" dirty="0">
                <a:solidFill>
                  <a:srgbClr val="C00000"/>
                </a:solidFill>
                <a:latin typeface="Carlito"/>
                <a:cs typeface="Carlito"/>
              </a:rPr>
              <a:t>narrow</a:t>
            </a:r>
            <a:r>
              <a:rPr sz="2800" spc="-33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of</a:t>
            </a:r>
            <a:r>
              <a:rPr sz="2800" spc="-29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80" dirty="0">
                <a:latin typeface="Carlito"/>
                <a:cs typeface="Carlito"/>
              </a:rPr>
              <a:t> </a:t>
            </a:r>
            <a:r>
              <a:rPr sz="2800" spc="-90" dirty="0">
                <a:latin typeface="Carlito"/>
                <a:cs typeface="Carlito"/>
              </a:rPr>
              <a:t>topic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rlito"/>
                <a:cs typeface="Carlito"/>
              </a:rPr>
              <a:t>Inaccuracy</a:t>
            </a:r>
            <a:r>
              <a:rPr sz="2800" b="1" spc="-165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in</a:t>
            </a:r>
            <a:r>
              <a:rPr sz="2800" spc="-100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the</a:t>
            </a:r>
            <a:r>
              <a:rPr sz="2800" spc="-220" dirty="0">
                <a:latin typeface="Carlito"/>
                <a:cs typeface="Carlito"/>
              </a:rPr>
              <a:t> </a:t>
            </a:r>
            <a:r>
              <a:rPr sz="2800" spc="-100" dirty="0">
                <a:latin typeface="Carlito"/>
                <a:cs typeface="Carlito"/>
              </a:rPr>
              <a:t>compiling</a:t>
            </a:r>
            <a:r>
              <a:rPr sz="2800" spc="-355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of</a:t>
            </a:r>
            <a:r>
              <a:rPr sz="2800" spc="-185" dirty="0">
                <a:latin typeface="Carlito"/>
                <a:cs typeface="Carlito"/>
              </a:rPr>
              <a:t> </a:t>
            </a:r>
            <a:r>
              <a:rPr sz="2800" spc="-125" dirty="0">
                <a:latin typeface="Carlito"/>
                <a:cs typeface="Carlito"/>
              </a:rPr>
              <a:t>reference</a:t>
            </a:r>
            <a:r>
              <a:rPr lang="en-US" sz="2800" spc="-125" dirty="0">
                <a:latin typeface="Carlito"/>
                <a:cs typeface="Carlito"/>
              </a:rPr>
              <a:t> </a:t>
            </a:r>
            <a:r>
              <a:rPr sz="2800" spc="-125" dirty="0">
                <a:latin typeface="Carlito"/>
                <a:cs typeface="Carlito"/>
              </a:rPr>
              <a:t>information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357" y="219455"/>
            <a:ext cx="5928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Common </a:t>
            </a:r>
            <a:r>
              <a:rPr sz="4400" spc="-15" dirty="0"/>
              <a:t>structures:</a:t>
            </a:r>
            <a:r>
              <a:rPr sz="4400" spc="125" dirty="0"/>
              <a:t> </a:t>
            </a:r>
            <a:r>
              <a:rPr sz="4400" spc="-25" dirty="0"/>
              <a:t>LR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676400" y="1244600"/>
            <a:ext cx="9639300" cy="1257300"/>
            <a:chOff x="1676400" y="1244600"/>
            <a:chExt cx="9639300" cy="1257300"/>
          </a:xfrm>
        </p:grpSpPr>
        <p:sp>
          <p:nvSpPr>
            <p:cNvPr id="4" name="object 4"/>
            <p:cNvSpPr/>
            <p:nvPr/>
          </p:nvSpPr>
          <p:spPr>
            <a:xfrm>
              <a:off x="1682750" y="1733550"/>
              <a:ext cx="9626600" cy="762000"/>
            </a:xfrm>
            <a:custGeom>
              <a:avLst/>
              <a:gdLst/>
              <a:ahLst/>
              <a:cxnLst/>
              <a:rect l="l" t="t" r="r" b="b"/>
              <a:pathLst>
                <a:path w="9626600" h="762000">
                  <a:moveTo>
                    <a:pt x="0" y="0"/>
                  </a:moveTo>
                  <a:lnTo>
                    <a:pt x="9626605" y="0"/>
                  </a:lnTo>
                  <a:lnTo>
                    <a:pt x="962660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5500" y="1244600"/>
              <a:ext cx="6870700" cy="101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71700" y="1333500"/>
              <a:ext cx="4445000" cy="901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9000" y="1282700"/>
              <a:ext cx="6743699" cy="888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42972" y="1459204"/>
            <a:ext cx="3974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rlito"/>
                <a:cs typeface="Carlito"/>
              </a:rPr>
              <a:t>Chronological:</a:t>
            </a:r>
            <a:r>
              <a:rPr sz="2800" b="1" spc="-3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Organize 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76400" y="2616200"/>
            <a:ext cx="9639300" cy="1244600"/>
            <a:chOff x="1676400" y="2616200"/>
            <a:chExt cx="9639300" cy="1244600"/>
          </a:xfrm>
        </p:grpSpPr>
        <p:sp>
          <p:nvSpPr>
            <p:cNvPr id="10" name="object 10"/>
            <p:cNvSpPr/>
            <p:nvPr/>
          </p:nvSpPr>
          <p:spPr>
            <a:xfrm>
              <a:off x="1682750" y="3092450"/>
              <a:ext cx="9626600" cy="762000"/>
            </a:xfrm>
            <a:custGeom>
              <a:avLst/>
              <a:gdLst/>
              <a:ahLst/>
              <a:cxnLst/>
              <a:rect l="l" t="t" r="r" b="b"/>
              <a:pathLst>
                <a:path w="9626600" h="762000">
                  <a:moveTo>
                    <a:pt x="0" y="0"/>
                  </a:moveTo>
                  <a:lnTo>
                    <a:pt x="9626605" y="0"/>
                  </a:lnTo>
                  <a:lnTo>
                    <a:pt x="962660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83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5500" y="2616200"/>
              <a:ext cx="6870700" cy="1003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1700" y="2692400"/>
              <a:ext cx="3987800" cy="901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9000" y="2654299"/>
              <a:ext cx="6743699" cy="876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42972" y="2820009"/>
            <a:ext cx="3517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FFFFFF"/>
                </a:solidFill>
                <a:latin typeface="Carlito"/>
                <a:cs typeface="Carlito"/>
              </a:rPr>
              <a:t>Thematic:</a:t>
            </a:r>
            <a:r>
              <a:rPr sz="2800" b="1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Organize</a:t>
            </a:r>
            <a:r>
              <a:rPr sz="20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-1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theme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6400" y="3975100"/>
            <a:ext cx="9639300" cy="1244600"/>
            <a:chOff x="1676400" y="3975100"/>
            <a:chExt cx="9639300" cy="1244600"/>
          </a:xfrm>
        </p:grpSpPr>
        <p:sp>
          <p:nvSpPr>
            <p:cNvPr id="16" name="object 16"/>
            <p:cNvSpPr/>
            <p:nvPr/>
          </p:nvSpPr>
          <p:spPr>
            <a:xfrm>
              <a:off x="1682750" y="4464050"/>
              <a:ext cx="9626600" cy="749300"/>
            </a:xfrm>
            <a:custGeom>
              <a:avLst/>
              <a:gdLst/>
              <a:ahLst/>
              <a:cxnLst/>
              <a:rect l="l" t="t" r="r" b="b"/>
              <a:pathLst>
                <a:path w="9626600" h="749300">
                  <a:moveTo>
                    <a:pt x="0" y="0"/>
                  </a:moveTo>
                  <a:lnTo>
                    <a:pt x="9626605" y="0"/>
                  </a:lnTo>
                  <a:lnTo>
                    <a:pt x="9626605" y="749300"/>
                  </a:lnTo>
                  <a:lnTo>
                    <a:pt x="0" y="749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DB2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95500" y="3975100"/>
              <a:ext cx="6870700" cy="1003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1700" y="4051300"/>
              <a:ext cx="5664200" cy="914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9000" y="4013200"/>
              <a:ext cx="6743699" cy="8762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42972" y="4180802"/>
            <a:ext cx="5194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Methodological: 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Organize 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-3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methodology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76400" y="5334000"/>
            <a:ext cx="9639300" cy="1320800"/>
            <a:chOff x="1676400" y="5334000"/>
            <a:chExt cx="9639300" cy="1320800"/>
          </a:xfrm>
        </p:grpSpPr>
        <p:sp>
          <p:nvSpPr>
            <p:cNvPr id="22" name="object 22"/>
            <p:cNvSpPr/>
            <p:nvPr/>
          </p:nvSpPr>
          <p:spPr>
            <a:xfrm>
              <a:off x="1682750" y="5886450"/>
              <a:ext cx="9626600" cy="762000"/>
            </a:xfrm>
            <a:custGeom>
              <a:avLst/>
              <a:gdLst/>
              <a:ahLst/>
              <a:cxnLst/>
              <a:rect l="l" t="t" r="r" b="b"/>
              <a:pathLst>
                <a:path w="9626600" h="762000">
                  <a:moveTo>
                    <a:pt x="0" y="0"/>
                  </a:moveTo>
                  <a:lnTo>
                    <a:pt x="9626605" y="0"/>
                  </a:lnTo>
                  <a:lnTo>
                    <a:pt x="962660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95500" y="5334000"/>
              <a:ext cx="6870700" cy="101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1700" y="5410200"/>
              <a:ext cx="5778500" cy="914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59000" y="5372100"/>
              <a:ext cx="6743699" cy="888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442972" y="5541606"/>
            <a:ext cx="530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FFFFFF"/>
                </a:solidFill>
                <a:latin typeface="Carlito"/>
                <a:cs typeface="Carlito"/>
              </a:rPr>
              <a:t>Theoretical:</a:t>
            </a:r>
            <a:r>
              <a:rPr sz="2800" b="1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Organize</a:t>
            </a:r>
            <a:r>
              <a:rPr sz="20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theoretical</a:t>
            </a:r>
            <a:r>
              <a:rPr sz="20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approach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702817"/>
            <a:ext cx="6953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Why</a:t>
            </a:r>
            <a:r>
              <a:rPr sz="4400" spc="-630" dirty="0"/>
              <a:t> </a:t>
            </a:r>
            <a:r>
              <a:rPr sz="4400" spc="-70" dirty="0"/>
              <a:t>Write</a:t>
            </a:r>
            <a:r>
              <a:rPr sz="4400" spc="-375" dirty="0"/>
              <a:t> </a:t>
            </a:r>
            <a:r>
              <a:rPr sz="4400" dirty="0"/>
              <a:t>a</a:t>
            </a:r>
            <a:r>
              <a:rPr sz="4400" spc="-675" dirty="0"/>
              <a:t> </a:t>
            </a:r>
            <a:r>
              <a:rPr sz="4400" spc="-200" dirty="0"/>
              <a:t>Literature</a:t>
            </a:r>
            <a:r>
              <a:rPr sz="4400" spc="-280" dirty="0"/>
              <a:t> </a:t>
            </a:r>
            <a:r>
              <a:rPr sz="4400" spc="-405" dirty="0"/>
              <a:t>Review?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981200"/>
            <a:ext cx="10680700" cy="3403600"/>
          </a:xfrm>
          <a:custGeom>
            <a:avLst/>
            <a:gdLst/>
            <a:ahLst/>
            <a:cxnLst/>
            <a:rect l="l" t="t" r="r" b="b"/>
            <a:pathLst>
              <a:path w="10680700" h="3403600">
                <a:moveTo>
                  <a:pt x="10680700" y="0"/>
                </a:moveTo>
                <a:lnTo>
                  <a:pt x="0" y="0"/>
                </a:lnTo>
                <a:lnTo>
                  <a:pt x="0" y="3403219"/>
                </a:lnTo>
                <a:lnTo>
                  <a:pt x="10680700" y="3403219"/>
                </a:lnTo>
                <a:lnTo>
                  <a:pt x="10680700" y="0"/>
                </a:lnTo>
                <a:close/>
              </a:path>
            </a:pathLst>
          </a:custGeom>
          <a:solidFill>
            <a:srgbClr val="F3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893874"/>
            <a:ext cx="9182100" cy="371896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rlito"/>
                <a:cs typeface="Carlito"/>
              </a:rPr>
              <a:t>When</a:t>
            </a:r>
            <a:r>
              <a:rPr sz="2800" spc="-315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you</a:t>
            </a:r>
            <a:r>
              <a:rPr lang="en-US" sz="2800" spc="-60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write</a:t>
            </a:r>
            <a:r>
              <a:rPr lang="en-US" sz="2800" spc="-60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a</a:t>
            </a:r>
            <a:r>
              <a:rPr lang="en-US" sz="2800" spc="-60" dirty="0">
                <a:latin typeface="Carlito"/>
                <a:cs typeface="Carlito"/>
              </a:rPr>
              <a:t> </a:t>
            </a:r>
            <a:r>
              <a:rPr sz="2800" spc="-60" dirty="0" err="1">
                <a:latin typeface="Carlito"/>
                <a:cs typeface="Carlito"/>
              </a:rPr>
              <a:t>thesis,dissertation,or</a:t>
            </a:r>
            <a:r>
              <a:rPr lang="en-US" sz="2800" spc="-60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research</a:t>
            </a:r>
            <a:r>
              <a:rPr lang="en-US" sz="2800" spc="-60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paper</a:t>
            </a:r>
            <a:endParaRPr sz="28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lang="en-MY" sz="2400" spc="-70" dirty="0">
                <a:latin typeface="Carlito"/>
                <a:cs typeface="Carlito"/>
              </a:rPr>
              <a:t>C</a:t>
            </a:r>
            <a:r>
              <a:rPr sz="2400" spc="-70" dirty="0" err="1">
                <a:latin typeface="Carlito"/>
                <a:cs typeface="Carlito"/>
              </a:rPr>
              <a:t>onduct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a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literatur</a:t>
            </a:r>
            <a:r>
              <a:rPr lang="en-US" sz="2400" spc="-70" dirty="0">
                <a:latin typeface="Carlito"/>
                <a:cs typeface="Carlito"/>
              </a:rPr>
              <a:t>e </a:t>
            </a:r>
            <a:r>
              <a:rPr sz="2400" spc="-70" dirty="0">
                <a:latin typeface="Carlito"/>
                <a:cs typeface="Carlito"/>
              </a:rPr>
              <a:t>review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to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Carlito"/>
                <a:cs typeface="Carlito"/>
              </a:rPr>
              <a:t>situate</a:t>
            </a:r>
            <a:r>
              <a:rPr lang="en-US" sz="24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Carlito"/>
                <a:cs typeface="Carlito"/>
              </a:rPr>
              <a:t>your</a:t>
            </a:r>
            <a:r>
              <a:rPr lang="en-US" sz="24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400" spc="-70" dirty="0">
                <a:solidFill>
                  <a:srgbClr val="C00000"/>
                </a:solidFill>
                <a:latin typeface="Carlito"/>
                <a:cs typeface="Carlito"/>
              </a:rPr>
              <a:t>research</a:t>
            </a:r>
            <a:r>
              <a:rPr sz="2400" spc="-28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within</a:t>
            </a:r>
            <a:r>
              <a:rPr sz="2400" spc="-28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existing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knowledge</a:t>
            </a:r>
            <a:endParaRPr sz="24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1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latin typeface="Carlito"/>
                <a:cs typeface="Carlito"/>
              </a:rPr>
              <a:t>The</a:t>
            </a:r>
            <a:r>
              <a:rPr sz="2800" spc="-335" dirty="0">
                <a:latin typeface="Carlito"/>
                <a:cs typeface="Carlito"/>
              </a:rPr>
              <a:t> </a:t>
            </a:r>
            <a:r>
              <a:rPr sz="2800" spc="-204" dirty="0">
                <a:latin typeface="Carlito"/>
                <a:cs typeface="Carlito"/>
              </a:rPr>
              <a:t>literature</a:t>
            </a:r>
            <a:r>
              <a:rPr sz="2800" spc="175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reviewgives</a:t>
            </a:r>
            <a:r>
              <a:rPr sz="2800" spc="-335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youa</a:t>
            </a:r>
            <a:r>
              <a:rPr sz="2800" spc="-375" dirty="0">
                <a:latin typeface="Carlito"/>
                <a:cs typeface="Carlito"/>
              </a:rPr>
              <a:t> </a:t>
            </a:r>
            <a:r>
              <a:rPr sz="2800" spc="-80" dirty="0">
                <a:latin typeface="Carlito"/>
                <a:cs typeface="Carlito"/>
              </a:rPr>
              <a:t>chance</a:t>
            </a:r>
            <a:r>
              <a:rPr sz="2800" spc="-425" dirty="0">
                <a:latin typeface="Carlito"/>
                <a:cs typeface="Carlito"/>
              </a:rPr>
              <a:t> </a:t>
            </a:r>
            <a:r>
              <a:rPr sz="2800" spc="-140" dirty="0">
                <a:latin typeface="Carlito"/>
                <a:cs typeface="Carlito"/>
              </a:rPr>
              <a:t>to:</a:t>
            </a:r>
            <a:endParaRPr sz="28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latin typeface="Carlito"/>
                <a:cs typeface="Carlito"/>
              </a:rPr>
              <a:t>demonstrate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your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b="1" spc="10" dirty="0">
                <a:latin typeface="Carlito"/>
                <a:cs typeface="Carlito"/>
              </a:rPr>
              <a:t>familiarity</a:t>
            </a:r>
            <a:r>
              <a:rPr sz="2400" b="1" spc="-285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with</a:t>
            </a:r>
            <a:r>
              <a:rPr lang="en-US" sz="2400" spc="-4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the</a:t>
            </a:r>
            <a:r>
              <a:rPr lang="en-US" sz="2400" spc="-40" dirty="0">
                <a:latin typeface="Carlito"/>
                <a:cs typeface="Carlito"/>
              </a:rPr>
              <a:t> </a:t>
            </a:r>
            <a:r>
              <a:rPr sz="2400" spc="-40" dirty="0" err="1">
                <a:latin typeface="Carlito"/>
                <a:cs typeface="Carlito"/>
              </a:rPr>
              <a:t>topicand</a:t>
            </a:r>
            <a:r>
              <a:rPr sz="2400" spc="-300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scholarly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context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Carlito"/>
                <a:cs typeface="Carlito"/>
              </a:rPr>
              <a:t>develop</a:t>
            </a:r>
            <a:r>
              <a:rPr sz="2400" spc="-3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theoretical</a:t>
            </a:r>
            <a:r>
              <a:rPr sz="2400" b="1" spc="-235" dirty="0">
                <a:latin typeface="Carlito"/>
                <a:cs typeface="Carlito"/>
              </a:rPr>
              <a:t> </a:t>
            </a:r>
            <a:r>
              <a:rPr sz="2400" b="1" spc="10" dirty="0">
                <a:latin typeface="Carlito"/>
                <a:cs typeface="Carlito"/>
              </a:rPr>
              <a:t>framework</a:t>
            </a:r>
            <a:r>
              <a:rPr sz="2400" b="1" spc="-200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and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methodology</a:t>
            </a:r>
            <a:r>
              <a:rPr sz="2400" b="1" spc="-8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for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105" dirty="0">
                <a:latin typeface="Carlito"/>
                <a:cs typeface="Carlito"/>
              </a:rPr>
              <a:t>your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sz="2400" spc="-105" dirty="0">
                <a:latin typeface="Carlito"/>
                <a:cs typeface="Carlito"/>
              </a:rPr>
              <a:t>research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dirty="0">
                <a:latin typeface="Carlito"/>
                <a:cs typeface="Carlito"/>
              </a:rPr>
              <a:t>position</a:t>
            </a:r>
            <a:r>
              <a:rPr sz="2400" b="1" spc="-135" dirty="0">
                <a:latin typeface="Carlito"/>
                <a:cs typeface="Carlito"/>
              </a:rPr>
              <a:t> </a:t>
            </a:r>
            <a:r>
              <a:rPr sz="2400" b="1" spc="5" dirty="0">
                <a:latin typeface="Carlito"/>
                <a:cs typeface="Carlito"/>
              </a:rPr>
              <a:t>yourself</a:t>
            </a:r>
            <a:r>
              <a:rPr sz="2400" b="1" spc="-20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relation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too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the</a:t>
            </a:r>
            <a:r>
              <a:rPr lang="en-US" sz="2400" spc="-7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researchers</a:t>
            </a:r>
            <a:r>
              <a:rPr sz="2400" spc="-28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and</a:t>
            </a:r>
            <a:r>
              <a:rPr sz="2400" spc="-200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theorists</a:t>
            </a:r>
            <a:endParaRPr sz="2400" dirty="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Carlito"/>
                <a:cs typeface="Carlito"/>
              </a:rPr>
              <a:t>show</a:t>
            </a:r>
            <a:r>
              <a:rPr sz="2400" spc="-170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how</a:t>
            </a:r>
            <a:r>
              <a:rPr sz="2400" spc="-260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your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110" dirty="0">
                <a:latin typeface="Carlito"/>
                <a:cs typeface="Carlito"/>
              </a:rPr>
              <a:t>research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b="1" spc="15" dirty="0">
                <a:latin typeface="Carlito"/>
                <a:cs typeface="Carlito"/>
              </a:rPr>
              <a:t>addresses</a:t>
            </a:r>
            <a:r>
              <a:rPr sz="2400" b="1" spc="-204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gap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or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contributes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to</a:t>
            </a:r>
            <a:r>
              <a:rPr lang="en-US" sz="2400" spc="-6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debate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74200" y="292100"/>
            <a:ext cx="26289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52221"/>
            <a:ext cx="10226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60" dirty="0"/>
              <a:t>What</a:t>
            </a:r>
            <a:r>
              <a:rPr sz="4000" spc="-229" dirty="0"/>
              <a:t> </a:t>
            </a:r>
            <a:r>
              <a:rPr sz="4000" spc="-80" dirty="0"/>
              <a:t>the</a:t>
            </a:r>
            <a:r>
              <a:rPr sz="4000" spc="-150" dirty="0"/>
              <a:t> </a:t>
            </a:r>
            <a:r>
              <a:rPr sz="4000" spc="-280" dirty="0"/>
              <a:t>Examiners</a:t>
            </a:r>
            <a:r>
              <a:rPr sz="4000" spc="-615" dirty="0"/>
              <a:t> </a:t>
            </a:r>
            <a:r>
              <a:rPr sz="4000" spc="-245" dirty="0"/>
              <a:t>Look</a:t>
            </a:r>
            <a:r>
              <a:rPr sz="4000" spc="-520" dirty="0"/>
              <a:t> </a:t>
            </a:r>
            <a:r>
              <a:rPr sz="4000" spc="-45" dirty="0"/>
              <a:t>in</a:t>
            </a:r>
            <a:r>
              <a:rPr sz="4000" spc="-145" dirty="0"/>
              <a:t> </a:t>
            </a:r>
            <a:r>
              <a:rPr sz="4000" dirty="0"/>
              <a:t>a</a:t>
            </a:r>
            <a:r>
              <a:rPr sz="4000" spc="-640" dirty="0"/>
              <a:t> </a:t>
            </a:r>
            <a:r>
              <a:rPr sz="4000" spc="-254" dirty="0"/>
              <a:t>Review</a:t>
            </a:r>
            <a:r>
              <a:rPr sz="4000" spc="-705" dirty="0"/>
              <a:t> </a:t>
            </a:r>
            <a:r>
              <a:rPr sz="4000" spc="-15" dirty="0"/>
              <a:t>of</a:t>
            </a:r>
            <a:r>
              <a:rPr sz="4000" spc="-725" dirty="0"/>
              <a:t> </a:t>
            </a:r>
            <a:r>
              <a:rPr sz="4000" spc="-225" dirty="0"/>
              <a:t>Literature?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098800" y="1308100"/>
            <a:ext cx="61341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8800" y="2654300"/>
            <a:ext cx="61341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36134" y="1458036"/>
            <a:ext cx="4472305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Trebuchet MS"/>
                <a:cs typeface="Trebuchet MS"/>
              </a:rPr>
              <a:t>Is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41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literaturerelevant?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200" spc="-60" dirty="0">
                <a:latin typeface="Trebuchet MS"/>
                <a:cs typeface="Trebuchet MS"/>
              </a:rPr>
              <a:t>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the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review</a:t>
            </a:r>
            <a:r>
              <a:rPr sz="2200" spc="-409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critical</a:t>
            </a:r>
            <a:r>
              <a:rPr sz="2200" spc="-42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orjust</a:t>
            </a:r>
            <a:r>
              <a:rPr sz="2200" spc="-44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descriptive?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1655"/>
              </a:spcBef>
            </a:pPr>
            <a:r>
              <a:rPr sz="2000" spc="20" dirty="0">
                <a:latin typeface="Trebuchet MS"/>
                <a:cs typeface="Trebuchet MS"/>
              </a:rPr>
              <a:t>Is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it</a:t>
            </a:r>
            <a:r>
              <a:rPr sz="2000" spc="-40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comprehensive?</a:t>
            </a:r>
            <a:endParaRPr sz="2000">
              <a:latin typeface="Trebuchet MS"/>
              <a:cs typeface="Trebuchet MS"/>
            </a:endParaRPr>
          </a:p>
          <a:p>
            <a:pPr marL="50800" marR="96520">
              <a:lnSpc>
                <a:spcPct val="100000"/>
              </a:lnSpc>
            </a:pPr>
            <a:r>
              <a:rPr sz="2000" spc="-65" dirty="0">
                <a:latin typeface="Trebuchet MS"/>
                <a:cs typeface="Trebuchet MS"/>
              </a:rPr>
              <a:t>How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well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has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204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candidate</a:t>
            </a:r>
            <a:r>
              <a:rPr sz="2000" spc="-4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mastered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  </a:t>
            </a:r>
            <a:r>
              <a:rPr sz="2000" spc="-80" dirty="0">
                <a:latin typeface="Trebuchet MS"/>
                <a:cs typeface="Trebuchet MS"/>
              </a:rPr>
              <a:t>technical</a:t>
            </a:r>
            <a:r>
              <a:rPr sz="2000" spc="-54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or </a:t>
            </a:r>
            <a:r>
              <a:rPr sz="2000" spc="-80" dirty="0">
                <a:latin typeface="Trebuchet MS"/>
                <a:cs typeface="Trebuchet MS"/>
              </a:rPr>
              <a:t>theoreticalliterature?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8800" y="4038600"/>
            <a:ext cx="6134100" cy="110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09921" y="4393565"/>
            <a:ext cx="4195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Does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it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summaries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the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essentialaspects?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98800" y="5397500"/>
            <a:ext cx="6134100" cy="1104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9921" y="5753608"/>
            <a:ext cx="26460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Does</a:t>
            </a:r>
            <a:r>
              <a:rPr sz="2000" spc="-229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it</a:t>
            </a:r>
            <a:r>
              <a:rPr sz="2000" spc="-31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link</a:t>
            </a:r>
            <a:r>
              <a:rPr sz="2000" spc="-225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to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thethesis?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12317"/>
            <a:ext cx="5242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4" dirty="0"/>
              <a:t>Good </a:t>
            </a:r>
            <a:r>
              <a:rPr sz="4400" spc="-200" dirty="0"/>
              <a:t>Literature</a:t>
            </a:r>
            <a:r>
              <a:rPr sz="4400" spc="-455" dirty="0"/>
              <a:t> </a:t>
            </a:r>
            <a:r>
              <a:rPr sz="4400" spc="-260" dirty="0"/>
              <a:t>Review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739900"/>
            <a:ext cx="10515600" cy="4597400"/>
          </a:xfrm>
          <a:custGeom>
            <a:avLst/>
            <a:gdLst/>
            <a:ahLst/>
            <a:cxnLst/>
            <a:rect l="l" t="t" r="r" b="b"/>
            <a:pathLst>
              <a:path w="10515600" h="4597400">
                <a:moveTo>
                  <a:pt x="10515600" y="0"/>
                </a:moveTo>
                <a:lnTo>
                  <a:pt x="0" y="0"/>
                </a:lnTo>
                <a:lnTo>
                  <a:pt x="0" y="4597146"/>
                </a:lnTo>
                <a:lnTo>
                  <a:pt x="10515600" y="4597146"/>
                </a:lnTo>
                <a:lnTo>
                  <a:pt x="10515600" y="0"/>
                </a:lnTo>
                <a:close/>
              </a:path>
            </a:pathLst>
          </a:custGeom>
          <a:solidFill>
            <a:srgbClr val="F6F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8030" y="1135245"/>
            <a:ext cx="17567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765" algn="l"/>
              </a:tabLst>
            </a:pPr>
            <a:r>
              <a:rPr sz="2800" b="1" spc="-10" dirty="0">
                <a:latin typeface="Carlito"/>
                <a:cs typeface="Carlito"/>
              </a:rPr>
              <a:t>1.	</a:t>
            </a:r>
            <a:r>
              <a:rPr sz="2800" b="1" spc="-5" dirty="0">
                <a:latin typeface="Carlito"/>
                <a:cs typeface="Carlito"/>
              </a:rPr>
              <a:t>Focused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981" y="1513840"/>
            <a:ext cx="824807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Carlito"/>
                <a:cs typeface="Carlito"/>
              </a:rPr>
              <a:t>The</a:t>
            </a:r>
            <a:r>
              <a:rPr lang="en-US" sz="2800" spc="-45" dirty="0">
                <a:latin typeface="Carlito"/>
                <a:cs typeface="Carlito"/>
              </a:rPr>
              <a:t> </a:t>
            </a:r>
            <a:r>
              <a:rPr sz="2800" spc="-45" dirty="0">
                <a:latin typeface="Carlito"/>
                <a:cs typeface="Carlito"/>
              </a:rPr>
              <a:t>topic</a:t>
            </a:r>
            <a:r>
              <a:rPr lang="en-US" sz="2800" spc="-45" dirty="0">
                <a:latin typeface="Carlito"/>
                <a:cs typeface="Carlito"/>
              </a:rPr>
              <a:t> </a:t>
            </a:r>
            <a:r>
              <a:rPr sz="2800" spc="-45" dirty="0">
                <a:latin typeface="Carlito"/>
                <a:cs typeface="Carlito"/>
              </a:rPr>
              <a:t>should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be</a:t>
            </a:r>
            <a:r>
              <a:rPr sz="2800" spc="-325" dirty="0">
                <a:latin typeface="Carlito"/>
                <a:cs typeface="Carlito"/>
              </a:rPr>
              <a:t> </a:t>
            </a:r>
            <a:r>
              <a:rPr sz="2800" spc="-75" dirty="0" err="1">
                <a:latin typeface="Carlito"/>
                <a:cs typeface="Carlito"/>
              </a:rPr>
              <a:t>specific,present</a:t>
            </a:r>
            <a:r>
              <a:rPr lang="en-US" sz="2800" spc="-75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the</a:t>
            </a:r>
            <a:r>
              <a:rPr sz="2800" spc="-325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ideas</a:t>
            </a:r>
            <a:r>
              <a:rPr sz="2800" spc="-220" dirty="0">
                <a:latin typeface="Carlito"/>
                <a:cs typeface="Carlito"/>
              </a:rPr>
              <a:t> </a:t>
            </a:r>
            <a:r>
              <a:rPr sz="2800" spc="-75" dirty="0">
                <a:latin typeface="Carlito"/>
                <a:cs typeface="Carlito"/>
              </a:rPr>
              <a:t>and</a:t>
            </a:r>
            <a:r>
              <a:rPr sz="2800" spc="-195" dirty="0">
                <a:latin typeface="Carlito"/>
                <a:cs typeface="Carlito"/>
              </a:rPr>
              <a:t> </a:t>
            </a:r>
            <a:r>
              <a:rPr sz="2800" spc="-90" dirty="0">
                <a:latin typeface="Carlito"/>
                <a:cs typeface="Carlito"/>
              </a:rPr>
              <a:t>findings</a:t>
            </a:r>
            <a:r>
              <a:rPr sz="2800" spc="-325" dirty="0">
                <a:latin typeface="Carlito"/>
                <a:cs typeface="Carlito"/>
              </a:rPr>
              <a:t> </a:t>
            </a:r>
            <a:r>
              <a:rPr sz="2800" spc="-95" dirty="0">
                <a:latin typeface="Carlito"/>
                <a:cs typeface="Carlito"/>
              </a:rPr>
              <a:t>closely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119811" y="1884519"/>
            <a:ext cx="7964051" cy="39918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ts val="3130"/>
              </a:lnSpc>
              <a:spcBef>
                <a:spcPts val="14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1800" b="1" dirty="0">
                <a:latin typeface="Carlito"/>
                <a:cs typeface="Carlito"/>
              </a:rPr>
              <a:t>Concise</a:t>
            </a:r>
          </a:p>
          <a:p>
            <a:pPr marL="698500" lvl="1" indent="-228600">
              <a:lnSpc>
                <a:spcPts val="313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85" dirty="0">
                <a:latin typeface="Carlito"/>
                <a:cs typeface="Carlito"/>
              </a:rPr>
              <a:t>Ideas</a:t>
            </a:r>
            <a:r>
              <a:rPr sz="1800" spc="-229" dirty="0">
                <a:latin typeface="Carlito"/>
                <a:cs typeface="Carlito"/>
              </a:rPr>
              <a:t> </a:t>
            </a:r>
            <a:r>
              <a:rPr sz="1800" spc="-80" dirty="0">
                <a:latin typeface="Carlito"/>
                <a:cs typeface="Carlito"/>
              </a:rPr>
              <a:t>should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40" dirty="0">
                <a:latin typeface="Carlito"/>
                <a:cs typeface="Carlito"/>
              </a:rPr>
              <a:t>be</a:t>
            </a:r>
            <a:r>
              <a:rPr sz="1800" spc="-330" dirty="0">
                <a:latin typeface="Carlito"/>
                <a:cs typeface="Carlito"/>
              </a:rPr>
              <a:t> </a:t>
            </a:r>
            <a:r>
              <a:rPr sz="1800" spc="-65" dirty="0">
                <a:latin typeface="Carlito"/>
                <a:cs typeface="Carlito"/>
              </a:rPr>
              <a:t>presented</a:t>
            </a:r>
            <a:r>
              <a:rPr lang="en-US" sz="1800" spc="-65" dirty="0">
                <a:latin typeface="Carlito"/>
                <a:cs typeface="Carlito"/>
              </a:rPr>
              <a:t> </a:t>
            </a:r>
            <a:r>
              <a:rPr sz="1800" spc="-65" dirty="0">
                <a:latin typeface="Carlito"/>
                <a:cs typeface="Carlito"/>
              </a:rPr>
              <a:t>in</a:t>
            </a:r>
            <a:r>
              <a:rPr sz="1800" spc="-305" dirty="0">
                <a:latin typeface="Carlito"/>
                <a:cs typeface="Carlito"/>
              </a:rPr>
              <a:t> </a:t>
            </a:r>
            <a:r>
              <a:rPr sz="1800" spc="-185" dirty="0">
                <a:latin typeface="Carlito"/>
                <a:cs typeface="Carlito"/>
              </a:rPr>
              <a:t>effective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75" dirty="0">
                <a:latin typeface="Carlito"/>
                <a:cs typeface="Carlito"/>
              </a:rPr>
              <a:t>and</a:t>
            </a:r>
            <a:r>
              <a:rPr sz="1800" spc="-200" dirty="0">
                <a:latin typeface="Carlito"/>
                <a:cs typeface="Carlito"/>
              </a:rPr>
              <a:t> </a:t>
            </a:r>
            <a:r>
              <a:rPr sz="1800" spc="-75" dirty="0">
                <a:latin typeface="Carlito"/>
                <a:cs typeface="Carlito"/>
              </a:rPr>
              <a:t>conciseway</a:t>
            </a:r>
            <a:endParaRPr sz="1800" dirty="0">
              <a:latin typeface="Carlito"/>
              <a:cs typeface="Carlito"/>
            </a:endParaRPr>
          </a:p>
          <a:p>
            <a:pPr marL="533400" indent="-520700">
              <a:lnSpc>
                <a:spcPts val="3130"/>
              </a:lnSpc>
              <a:spcBef>
                <a:spcPts val="24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1800" b="1" spc="5" dirty="0">
                <a:latin typeface="Carlito"/>
                <a:cs typeface="Carlito"/>
              </a:rPr>
              <a:t>Logical</a:t>
            </a:r>
          </a:p>
          <a:p>
            <a:pPr marL="698500" lvl="1" indent="-228600">
              <a:lnSpc>
                <a:spcPts val="313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50" dirty="0">
                <a:latin typeface="Carlito"/>
                <a:cs typeface="Carlito"/>
              </a:rPr>
              <a:t>The</a:t>
            </a:r>
            <a:r>
              <a:rPr lang="en-US" sz="1800" spc="-5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flow</a:t>
            </a:r>
            <a:r>
              <a:rPr lang="en-US" sz="1800" spc="-5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within</a:t>
            </a:r>
            <a:r>
              <a:rPr sz="1800" spc="-210" dirty="0">
                <a:latin typeface="Carlito"/>
                <a:cs typeface="Carlito"/>
              </a:rPr>
              <a:t> </a:t>
            </a:r>
            <a:r>
              <a:rPr sz="1800" spc="-75" dirty="0">
                <a:latin typeface="Carlito"/>
                <a:cs typeface="Carlito"/>
              </a:rPr>
              <a:t>and</a:t>
            </a:r>
            <a:r>
              <a:rPr sz="1800" spc="-204" dirty="0">
                <a:latin typeface="Carlito"/>
                <a:cs typeface="Carlito"/>
              </a:rPr>
              <a:t> </a:t>
            </a:r>
            <a:r>
              <a:rPr sz="1800" spc="-90" dirty="0">
                <a:latin typeface="Carlito"/>
                <a:cs typeface="Carlito"/>
              </a:rPr>
              <a:t>among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114" dirty="0">
                <a:latin typeface="Carlito"/>
                <a:cs typeface="Carlito"/>
              </a:rPr>
              <a:t>paragraphs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spc="-80" dirty="0">
                <a:latin typeface="Carlito"/>
                <a:cs typeface="Carlito"/>
              </a:rPr>
              <a:t>should</a:t>
            </a:r>
            <a:r>
              <a:rPr sz="1800" spc="-204" dirty="0">
                <a:latin typeface="Carlito"/>
                <a:cs typeface="Carlito"/>
              </a:rPr>
              <a:t> </a:t>
            </a:r>
            <a:r>
              <a:rPr sz="1800" spc="-40" dirty="0">
                <a:latin typeface="Carlito"/>
                <a:cs typeface="Carlito"/>
              </a:rPr>
              <a:t>be</a:t>
            </a:r>
            <a:r>
              <a:rPr sz="1800" spc="-330" dirty="0">
                <a:latin typeface="Carlito"/>
                <a:cs typeface="Carlito"/>
              </a:rPr>
              <a:t> </a:t>
            </a:r>
            <a:r>
              <a:rPr sz="1800" spc="-90" dirty="0">
                <a:latin typeface="Carlito"/>
                <a:cs typeface="Carlito"/>
              </a:rPr>
              <a:t>smooth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75" dirty="0">
                <a:latin typeface="Carlito"/>
                <a:cs typeface="Carlito"/>
              </a:rPr>
              <a:t>and</a:t>
            </a:r>
            <a:r>
              <a:rPr sz="1800" spc="-204" dirty="0">
                <a:latin typeface="Carlito"/>
                <a:cs typeface="Carlito"/>
              </a:rPr>
              <a:t> </a:t>
            </a:r>
            <a:r>
              <a:rPr sz="1800" spc="-125" dirty="0">
                <a:latin typeface="Carlito"/>
                <a:cs typeface="Carlito"/>
              </a:rPr>
              <a:t>logical</a:t>
            </a:r>
            <a:endParaRPr sz="1800" dirty="0">
              <a:latin typeface="Carlito"/>
              <a:cs typeface="Carlito"/>
            </a:endParaRPr>
          </a:p>
          <a:p>
            <a:pPr marL="533400" indent="-520700">
              <a:lnSpc>
                <a:spcPts val="3130"/>
              </a:lnSpc>
              <a:spcBef>
                <a:spcPts val="24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1800" b="1" spc="-5" dirty="0">
                <a:latin typeface="Carlito"/>
                <a:cs typeface="Carlito"/>
              </a:rPr>
              <a:t>Developed</a:t>
            </a:r>
          </a:p>
          <a:p>
            <a:pPr marL="698500" lvl="1" indent="-228600">
              <a:lnSpc>
                <a:spcPts val="313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75" dirty="0">
                <a:latin typeface="Carlito"/>
                <a:cs typeface="Carlito"/>
              </a:rPr>
              <a:t>Don’t</a:t>
            </a:r>
            <a:r>
              <a:rPr sz="1800" spc="-280" dirty="0">
                <a:latin typeface="Carlito"/>
                <a:cs typeface="Carlito"/>
              </a:rPr>
              <a:t> </a:t>
            </a:r>
            <a:r>
              <a:rPr sz="1800" spc="-95" dirty="0">
                <a:latin typeface="Carlito"/>
                <a:cs typeface="Carlito"/>
              </a:rPr>
              <a:t>leave</a:t>
            </a:r>
            <a:r>
              <a:rPr sz="1800" spc="-425" dirty="0">
                <a:latin typeface="Carlito"/>
                <a:cs typeface="Carlito"/>
              </a:rPr>
              <a:t> </a:t>
            </a:r>
            <a:r>
              <a:rPr sz="1800" spc="-75" dirty="0">
                <a:latin typeface="Carlito"/>
                <a:cs typeface="Carlito"/>
              </a:rPr>
              <a:t>the</a:t>
            </a:r>
            <a:r>
              <a:rPr sz="1800" spc="-229" dirty="0">
                <a:latin typeface="Carlito"/>
                <a:cs typeface="Carlito"/>
              </a:rPr>
              <a:t> </a:t>
            </a:r>
            <a:r>
              <a:rPr sz="1800" spc="-80" dirty="0">
                <a:latin typeface="Carlito"/>
                <a:cs typeface="Carlito"/>
              </a:rPr>
              <a:t>story</a:t>
            </a:r>
            <a:r>
              <a:rPr sz="1800" spc="-204" dirty="0">
                <a:latin typeface="Carlito"/>
                <a:cs typeface="Carlito"/>
              </a:rPr>
              <a:t> </a:t>
            </a:r>
            <a:r>
              <a:rPr sz="1800" spc="-80" dirty="0">
                <a:latin typeface="Carlito"/>
                <a:cs typeface="Carlito"/>
              </a:rPr>
              <a:t>on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sz="1800" spc="-80" dirty="0">
                <a:latin typeface="Carlito"/>
                <a:cs typeface="Carlito"/>
              </a:rPr>
              <a:t>half-way</a:t>
            </a:r>
            <a:endParaRPr sz="1800" dirty="0">
              <a:latin typeface="Carlito"/>
              <a:cs typeface="Carlito"/>
            </a:endParaRPr>
          </a:p>
          <a:p>
            <a:pPr marL="533400" indent="-520700">
              <a:lnSpc>
                <a:spcPts val="3130"/>
              </a:lnSpc>
              <a:spcBef>
                <a:spcPts val="24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1800" b="1" spc="-5" dirty="0">
                <a:latin typeface="Carlito"/>
                <a:cs typeface="Carlito"/>
              </a:rPr>
              <a:t>Current</a:t>
            </a:r>
          </a:p>
          <a:p>
            <a:pPr marL="698500" lvl="1" indent="-228600">
              <a:lnSpc>
                <a:spcPts val="313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90" dirty="0">
                <a:latin typeface="Carlito"/>
                <a:cs typeface="Carlito"/>
              </a:rPr>
              <a:t>Review </a:t>
            </a:r>
            <a:r>
              <a:rPr sz="1800" spc="-80" dirty="0">
                <a:latin typeface="Carlito"/>
                <a:cs typeface="Carlito"/>
              </a:rPr>
              <a:t>should focus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sz="1800" spc="-505" dirty="0">
                <a:latin typeface="Carlito"/>
                <a:cs typeface="Carlito"/>
              </a:rPr>
              <a:t> </a:t>
            </a:r>
            <a:r>
              <a:rPr lang="en-US" sz="1800" spc="-505" dirty="0">
                <a:latin typeface="Carlito"/>
                <a:cs typeface="Carlito"/>
              </a:rPr>
              <a:t>    </a:t>
            </a:r>
            <a:r>
              <a:rPr sz="1800" spc="-45" dirty="0">
                <a:latin typeface="Carlito"/>
                <a:cs typeface="Carlito"/>
              </a:rPr>
              <a:t>on</a:t>
            </a:r>
            <a:r>
              <a:rPr lang="en-US" sz="1800" spc="-45" dirty="0">
                <a:latin typeface="Carlito"/>
                <a:cs typeface="Carlito"/>
              </a:rPr>
              <a:t> </a:t>
            </a:r>
            <a:r>
              <a:rPr sz="1800" spc="-45" dirty="0" err="1">
                <a:latin typeface="Carlito"/>
                <a:cs typeface="Carlito"/>
              </a:rPr>
              <a:t>currentwork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692" y="254380"/>
            <a:ext cx="2634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95" dirty="0"/>
              <a:t>Referencing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79400" y="1257300"/>
            <a:ext cx="7708900" cy="28067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7940" rIns="0" bIns="0" rtlCol="0">
            <a:spAutoFit/>
          </a:bodyPr>
          <a:lstStyle/>
          <a:p>
            <a:pPr marL="316865" marR="59690" indent="-228600" algn="just">
              <a:lnSpc>
                <a:spcPts val="2700"/>
              </a:lnSpc>
              <a:spcBef>
                <a:spcPts val="220"/>
              </a:spcBef>
              <a:buFont typeface="Arial"/>
              <a:buChar char="•"/>
              <a:tabLst>
                <a:tab pos="317500" algn="l"/>
              </a:tabLst>
            </a:pPr>
            <a:r>
              <a:rPr sz="2500" dirty="0">
                <a:latin typeface="Trebuchet MS"/>
                <a:cs typeface="Trebuchet MS"/>
              </a:rPr>
              <a:t>A </a:t>
            </a:r>
            <a:r>
              <a:rPr sz="2500" spc="-114" dirty="0">
                <a:latin typeface="Trebuchet MS"/>
                <a:cs typeface="Trebuchet MS"/>
              </a:rPr>
              <a:t>standardized </a:t>
            </a:r>
            <a:r>
              <a:rPr sz="2500" spc="-80" dirty="0">
                <a:latin typeface="Trebuchet MS"/>
                <a:cs typeface="Trebuchet MS"/>
              </a:rPr>
              <a:t>method </a:t>
            </a:r>
            <a:r>
              <a:rPr sz="2500" spc="-75" dirty="0">
                <a:latin typeface="Trebuchet MS"/>
                <a:cs typeface="Trebuchet MS"/>
              </a:rPr>
              <a:t>of </a:t>
            </a:r>
            <a:r>
              <a:rPr sz="2500" spc="-105" dirty="0">
                <a:solidFill>
                  <a:srgbClr val="C00000"/>
                </a:solidFill>
                <a:latin typeface="Trebuchet MS"/>
                <a:cs typeface="Trebuchet MS"/>
              </a:rPr>
              <a:t>acknowledging </a:t>
            </a:r>
            <a:r>
              <a:rPr sz="2500" spc="-90" dirty="0">
                <a:solidFill>
                  <a:srgbClr val="C00000"/>
                </a:solidFill>
                <a:latin typeface="Trebuchet MS"/>
                <a:cs typeface="Trebuchet MS"/>
              </a:rPr>
              <a:t>sources </a:t>
            </a:r>
            <a:r>
              <a:rPr sz="2500" spc="-145" dirty="0">
                <a:latin typeface="Trebuchet MS"/>
                <a:cs typeface="Trebuchet MS"/>
              </a:rPr>
              <a:t>of  </a:t>
            </a:r>
            <a:r>
              <a:rPr sz="2500" spc="-100" dirty="0">
                <a:latin typeface="Trebuchet MS"/>
                <a:cs typeface="Trebuchet MS"/>
              </a:rPr>
              <a:t>information </a:t>
            </a:r>
            <a:r>
              <a:rPr sz="2500" spc="-65" dirty="0">
                <a:latin typeface="Trebuchet MS"/>
                <a:cs typeface="Trebuchet MS"/>
              </a:rPr>
              <a:t>and </a:t>
            </a:r>
            <a:r>
              <a:rPr sz="2500" spc="-80" dirty="0">
                <a:latin typeface="Trebuchet MS"/>
                <a:cs typeface="Trebuchet MS"/>
              </a:rPr>
              <a:t>ideas </a:t>
            </a:r>
            <a:r>
              <a:rPr sz="2500" spc="-95" dirty="0">
                <a:latin typeface="Trebuchet MS"/>
                <a:cs typeface="Trebuchet MS"/>
              </a:rPr>
              <a:t>that you </a:t>
            </a:r>
            <a:r>
              <a:rPr sz="2500" spc="-105" dirty="0">
                <a:latin typeface="Trebuchet MS"/>
                <a:cs typeface="Trebuchet MS"/>
              </a:rPr>
              <a:t>have </a:t>
            </a:r>
            <a:r>
              <a:rPr sz="2500" spc="-65" dirty="0">
                <a:latin typeface="Trebuchet MS"/>
                <a:cs typeface="Trebuchet MS"/>
              </a:rPr>
              <a:t>used </a:t>
            </a:r>
            <a:r>
              <a:rPr sz="2500" spc="-60" dirty="0">
                <a:latin typeface="Trebuchet MS"/>
                <a:cs typeface="Trebuchet MS"/>
              </a:rPr>
              <a:t>in </a:t>
            </a:r>
            <a:r>
              <a:rPr sz="2500" spc="-90" dirty="0">
                <a:latin typeface="Trebuchet MS"/>
                <a:cs typeface="Trebuchet MS"/>
              </a:rPr>
              <a:t>your  </a:t>
            </a:r>
            <a:r>
              <a:rPr sz="2500" spc="-85" dirty="0">
                <a:latin typeface="Trebuchet MS"/>
                <a:cs typeface="Trebuchet MS"/>
              </a:rPr>
              <a:t>assignment</a:t>
            </a:r>
            <a:r>
              <a:rPr sz="2500" spc="-240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in</a:t>
            </a:r>
            <a:r>
              <a:rPr sz="2500" spc="-22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a</a:t>
            </a:r>
            <a:r>
              <a:rPr sz="2500" spc="-270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way</a:t>
            </a:r>
            <a:r>
              <a:rPr sz="2500" spc="-29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that</a:t>
            </a:r>
            <a:r>
              <a:rPr sz="2500" spc="-445" dirty="0">
                <a:latin typeface="Trebuchet MS"/>
                <a:cs typeface="Trebuchet MS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uniquely</a:t>
            </a:r>
            <a:r>
              <a:rPr sz="2500" spc="-390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identifies</a:t>
            </a:r>
            <a:r>
              <a:rPr sz="2500" spc="-46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theirsource</a:t>
            </a:r>
            <a:endParaRPr sz="2500">
              <a:latin typeface="Trebuchet MS"/>
              <a:cs typeface="Trebuchet MS"/>
            </a:endParaRPr>
          </a:p>
          <a:p>
            <a:pPr marL="316865" marR="57150" indent="-228600" algn="just">
              <a:lnSpc>
                <a:spcPts val="2700"/>
              </a:lnSpc>
              <a:spcBef>
                <a:spcPts val="1000"/>
              </a:spcBef>
              <a:buFont typeface="Arial"/>
              <a:buChar char="•"/>
              <a:tabLst>
                <a:tab pos="317500" algn="l"/>
              </a:tabLst>
            </a:pPr>
            <a:r>
              <a:rPr sz="2500" spc="-90" dirty="0">
                <a:latin typeface="Trebuchet MS"/>
                <a:cs typeface="Trebuchet MS"/>
              </a:rPr>
              <a:t>Direct </a:t>
            </a:r>
            <a:r>
              <a:rPr sz="2500" b="1" spc="-10" dirty="0">
                <a:latin typeface="Times New Roman"/>
                <a:cs typeface="Times New Roman"/>
              </a:rPr>
              <a:t>quotations, facts </a:t>
            </a:r>
            <a:r>
              <a:rPr sz="2500" b="1" spc="20" dirty="0">
                <a:latin typeface="Times New Roman"/>
                <a:cs typeface="Times New Roman"/>
              </a:rPr>
              <a:t>and </a:t>
            </a:r>
            <a:r>
              <a:rPr sz="2500" b="1" spc="-15" dirty="0">
                <a:latin typeface="Times New Roman"/>
                <a:cs typeface="Times New Roman"/>
              </a:rPr>
              <a:t>figures </a:t>
            </a:r>
            <a:r>
              <a:rPr sz="2500" spc="-60" dirty="0">
                <a:latin typeface="Trebuchet MS"/>
                <a:cs typeface="Trebuchet MS"/>
              </a:rPr>
              <a:t>as </a:t>
            </a:r>
            <a:r>
              <a:rPr sz="2500" spc="-95" dirty="0">
                <a:latin typeface="Trebuchet MS"/>
                <a:cs typeface="Trebuchet MS"/>
              </a:rPr>
              <a:t>well </a:t>
            </a:r>
            <a:r>
              <a:rPr sz="2500" spc="-60" dirty="0">
                <a:latin typeface="Trebuchet MS"/>
                <a:cs typeface="Trebuchet MS"/>
              </a:rPr>
              <a:t>as </a:t>
            </a:r>
            <a:r>
              <a:rPr sz="2500" b="1" spc="10" dirty="0">
                <a:latin typeface="Times New Roman"/>
                <a:cs typeface="Times New Roman"/>
              </a:rPr>
              <a:t>ideas </a:t>
            </a:r>
            <a:r>
              <a:rPr sz="2500" b="1" spc="645" dirty="0">
                <a:latin typeface="Times New Roman"/>
                <a:cs typeface="Times New Roman"/>
              </a:rPr>
              <a:t> </a:t>
            </a:r>
            <a:r>
              <a:rPr sz="2500" b="1" spc="20" dirty="0">
                <a:latin typeface="Times New Roman"/>
                <a:cs typeface="Times New Roman"/>
              </a:rPr>
              <a:t>and </a:t>
            </a:r>
            <a:r>
              <a:rPr sz="2500" b="1" spc="-20" dirty="0">
                <a:latin typeface="Times New Roman"/>
                <a:cs typeface="Times New Roman"/>
              </a:rPr>
              <a:t>theories</a:t>
            </a:r>
            <a:r>
              <a:rPr sz="2500" spc="-20" dirty="0">
                <a:latin typeface="Trebuchet MS"/>
                <a:cs typeface="Trebuchet MS"/>
              </a:rPr>
              <a:t>, </a:t>
            </a:r>
            <a:r>
              <a:rPr sz="2500" spc="-114" dirty="0">
                <a:latin typeface="Trebuchet MS"/>
                <a:cs typeface="Trebuchet MS"/>
              </a:rPr>
              <a:t>from </a:t>
            </a:r>
            <a:r>
              <a:rPr sz="2500" spc="-85" dirty="0">
                <a:latin typeface="Trebuchet MS"/>
                <a:cs typeface="Trebuchet MS"/>
              </a:rPr>
              <a:t>both </a:t>
            </a:r>
            <a:r>
              <a:rPr sz="2500" spc="-100" dirty="0">
                <a:latin typeface="Trebuchet MS"/>
                <a:cs typeface="Trebuchet MS"/>
              </a:rPr>
              <a:t>published </a:t>
            </a:r>
            <a:r>
              <a:rPr sz="2500" spc="-65" dirty="0">
                <a:latin typeface="Trebuchet MS"/>
                <a:cs typeface="Trebuchet MS"/>
              </a:rPr>
              <a:t>and </a:t>
            </a:r>
            <a:r>
              <a:rPr sz="2500" spc="-95" dirty="0">
                <a:latin typeface="Trebuchet MS"/>
                <a:cs typeface="Trebuchet MS"/>
              </a:rPr>
              <a:t>unpublished  </a:t>
            </a:r>
            <a:r>
              <a:rPr sz="2500" spc="-70" dirty="0">
                <a:latin typeface="Trebuchet MS"/>
                <a:cs typeface="Trebuchet MS"/>
              </a:rPr>
              <a:t>works must </a:t>
            </a:r>
            <a:r>
              <a:rPr sz="2500" spc="-50" dirty="0">
                <a:latin typeface="Trebuchet MS"/>
                <a:cs typeface="Trebuchet MS"/>
              </a:rPr>
              <a:t>be</a:t>
            </a:r>
            <a:r>
              <a:rPr sz="2500" spc="-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referenced</a:t>
            </a:r>
            <a:endParaRPr sz="2500">
              <a:latin typeface="Trebuchet MS"/>
              <a:cs typeface="Trebuchet MS"/>
            </a:endParaRPr>
          </a:p>
          <a:p>
            <a:pPr marL="316865" indent="-229235" algn="just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17500" algn="l"/>
              </a:tabLst>
            </a:pPr>
            <a:r>
              <a:rPr sz="2500" spc="-55" dirty="0">
                <a:latin typeface="Trebuchet MS"/>
                <a:cs typeface="Trebuchet MS"/>
              </a:rPr>
              <a:t>There</a:t>
            </a:r>
            <a:r>
              <a:rPr sz="2500" spc="-520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are</a:t>
            </a:r>
            <a:r>
              <a:rPr sz="2500" spc="-41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many</a:t>
            </a:r>
            <a:r>
              <a:rPr sz="2500" spc="-2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acceptable</a:t>
            </a:r>
            <a:r>
              <a:rPr sz="2500" spc="-420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forms</a:t>
            </a:r>
            <a:r>
              <a:rPr sz="2500" spc="-27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of</a:t>
            </a:r>
            <a:r>
              <a:rPr sz="2500" spc="-180" dirty="0">
                <a:latin typeface="Trebuchet MS"/>
                <a:cs typeface="Trebuchet MS"/>
              </a:rPr>
              <a:t> </a:t>
            </a:r>
            <a:r>
              <a:rPr sz="2500" spc="-90" dirty="0">
                <a:solidFill>
                  <a:srgbClr val="C00000"/>
                </a:solidFill>
                <a:latin typeface="Trebuchet MS"/>
                <a:cs typeface="Trebuchet MS"/>
              </a:rPr>
              <a:t>referencingstyles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400" y="4267200"/>
            <a:ext cx="7708900" cy="1079500"/>
          </a:xfrm>
          <a:custGeom>
            <a:avLst/>
            <a:gdLst/>
            <a:ahLst/>
            <a:cxnLst/>
            <a:rect l="l" t="t" r="r" b="b"/>
            <a:pathLst>
              <a:path w="7708900" h="1079500">
                <a:moveTo>
                  <a:pt x="7708646" y="0"/>
                </a:moveTo>
                <a:lnTo>
                  <a:pt x="0" y="0"/>
                </a:lnTo>
                <a:lnTo>
                  <a:pt x="0" y="1079119"/>
                </a:lnTo>
                <a:lnTo>
                  <a:pt x="7708646" y="1079119"/>
                </a:lnTo>
                <a:lnTo>
                  <a:pt x="7708646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9722" y="4246117"/>
            <a:ext cx="69697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Trebuchet MS"/>
                <a:cs typeface="Trebuchet MS"/>
              </a:rPr>
              <a:t>When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you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cite</a:t>
            </a:r>
            <a:r>
              <a:rPr sz="2000" spc="-39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Internet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resources,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you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need</a:t>
            </a:r>
            <a:r>
              <a:rPr sz="2000" spc="-22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to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add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date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access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14622" y="533400"/>
            <a:ext cx="8164830" cy="4813300"/>
            <a:chOff x="4014622" y="533400"/>
            <a:chExt cx="8164830" cy="4813300"/>
          </a:xfrm>
        </p:grpSpPr>
        <p:sp>
          <p:nvSpPr>
            <p:cNvPr id="7" name="object 7"/>
            <p:cNvSpPr/>
            <p:nvPr/>
          </p:nvSpPr>
          <p:spPr>
            <a:xfrm>
              <a:off x="7975600" y="533400"/>
              <a:ext cx="4203700" cy="4813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14622" y="5234304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81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9722" y="4656454"/>
            <a:ext cx="7548245" cy="1049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27965" marR="5080" indent="-227965">
              <a:lnSpc>
                <a:spcPts val="2200"/>
              </a:lnSpc>
              <a:spcBef>
                <a:spcPts val="340"/>
              </a:spcBef>
              <a:buFont typeface="Arial"/>
              <a:buChar char="•"/>
              <a:tabLst>
                <a:tab pos="227965" algn="l"/>
                <a:tab pos="228600" algn="l"/>
                <a:tab pos="1510665" algn="l"/>
                <a:tab pos="2298065" algn="l"/>
                <a:tab pos="4152265" algn="l"/>
                <a:tab pos="5930265" algn="l"/>
                <a:tab pos="6971665" algn="l"/>
              </a:tabLst>
            </a:pPr>
            <a:r>
              <a:rPr sz="2000" spc="-75" dirty="0">
                <a:latin typeface="Trebuchet MS"/>
                <a:cs typeface="Trebuchet MS"/>
              </a:rPr>
              <a:t>E</a:t>
            </a:r>
            <a:r>
              <a:rPr sz="2000" spc="-235" dirty="0">
                <a:latin typeface="Trebuchet MS"/>
                <a:cs typeface="Trebuchet MS"/>
              </a:rPr>
              <a:t>.</a:t>
            </a:r>
            <a:r>
              <a:rPr sz="2000" spc="-105" dirty="0">
                <a:latin typeface="Trebuchet MS"/>
                <a:cs typeface="Trebuchet MS"/>
              </a:rPr>
              <a:t>g</a:t>
            </a:r>
            <a:r>
              <a:rPr sz="2000" dirty="0">
                <a:latin typeface="Trebuchet MS"/>
                <a:cs typeface="Trebuchet MS"/>
              </a:rPr>
              <a:t>.</a:t>
            </a:r>
            <a:r>
              <a:rPr sz="2000" spc="2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W</a:t>
            </a:r>
            <a:r>
              <a:rPr sz="2000" spc="-75" dirty="0">
                <a:latin typeface="Trebuchet MS"/>
                <a:cs typeface="Trebuchet MS"/>
              </a:rPr>
              <a:t>o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-90" dirty="0">
                <a:latin typeface="Trebuchet MS"/>
                <a:cs typeface="Trebuchet MS"/>
              </a:rPr>
              <a:t>l</a:t>
            </a:r>
            <a:r>
              <a:rPr sz="2000" dirty="0">
                <a:latin typeface="Trebuchet MS"/>
                <a:cs typeface="Trebuchet MS"/>
              </a:rPr>
              <a:t>d	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p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114" dirty="0">
                <a:latin typeface="Trebuchet MS"/>
                <a:cs typeface="Trebuchet MS"/>
              </a:rPr>
              <a:t>d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dirty="0">
                <a:latin typeface="Trebuchet MS"/>
                <a:cs typeface="Trebuchet MS"/>
              </a:rPr>
              <a:t>r	</a:t>
            </a:r>
            <a:r>
              <a:rPr sz="2000" spc="-100" dirty="0">
                <a:latin typeface="Trebuchet MS"/>
                <a:cs typeface="Trebuchet MS"/>
              </a:rPr>
              <a:t>C</a:t>
            </a:r>
            <a:r>
              <a:rPr sz="2000" spc="-55" dirty="0">
                <a:latin typeface="Trebuchet MS"/>
                <a:cs typeface="Trebuchet MS"/>
              </a:rPr>
              <a:t>a</a:t>
            </a:r>
            <a:r>
              <a:rPr sz="2000" spc="-195" dirty="0">
                <a:latin typeface="Trebuchet MS"/>
                <a:cs typeface="Trebuchet MS"/>
              </a:rPr>
              <a:t>t</a:t>
            </a:r>
            <a:r>
              <a:rPr sz="2000" spc="-55" dirty="0">
                <a:latin typeface="Trebuchet MS"/>
                <a:cs typeface="Trebuchet MS"/>
              </a:rPr>
              <a:t>a</a:t>
            </a:r>
            <a:r>
              <a:rPr sz="2000" spc="-90" dirty="0">
                <a:latin typeface="Trebuchet MS"/>
                <a:cs typeface="Trebuchet MS"/>
              </a:rPr>
              <a:t>l</a:t>
            </a:r>
            <a:r>
              <a:rPr sz="2000" spc="-75" dirty="0">
                <a:latin typeface="Trebuchet MS"/>
                <a:cs typeface="Trebuchet MS"/>
              </a:rPr>
              <a:t>o</a:t>
            </a:r>
            <a:r>
              <a:rPr sz="2000" dirty="0">
                <a:latin typeface="Trebuchet MS"/>
                <a:cs typeface="Trebuchet MS"/>
              </a:rPr>
              <a:t>g 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(</a:t>
            </a:r>
            <a:r>
              <a:rPr sz="2000" spc="-50" dirty="0">
                <a:latin typeface="Trebuchet MS"/>
                <a:cs typeface="Trebuchet MS"/>
              </a:rPr>
              <a:t>20</a:t>
            </a:r>
            <a:r>
              <a:rPr sz="2000" spc="-150" dirty="0">
                <a:latin typeface="Trebuchet MS"/>
                <a:cs typeface="Trebuchet MS"/>
              </a:rPr>
              <a:t>2</a:t>
            </a:r>
            <a:r>
              <a:rPr sz="2000" spc="-50" dirty="0">
                <a:latin typeface="Trebuchet MS"/>
                <a:cs typeface="Trebuchet MS"/>
              </a:rPr>
              <a:t>0</a:t>
            </a:r>
            <a:r>
              <a:rPr sz="2000" dirty="0">
                <a:latin typeface="Trebuchet MS"/>
                <a:cs typeface="Trebuchet MS"/>
              </a:rPr>
              <a:t>)	</a:t>
            </a:r>
            <a:r>
              <a:rPr sz="2000" spc="20" dirty="0">
                <a:latin typeface="Trebuchet MS"/>
                <a:cs typeface="Trebuchet MS"/>
              </a:rPr>
              <a:t>N</a:t>
            </a:r>
            <a:r>
              <a:rPr sz="2000" spc="-55" dirty="0">
                <a:latin typeface="Trebuchet MS"/>
                <a:cs typeface="Trebuchet MS"/>
              </a:rPr>
              <a:t>a</a:t>
            </a:r>
            <a:r>
              <a:rPr sz="2000" spc="-95" dirty="0">
                <a:latin typeface="Trebuchet MS"/>
                <a:cs typeface="Trebuchet MS"/>
              </a:rPr>
              <a:t>tu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-55" dirty="0">
                <a:latin typeface="Trebuchet MS"/>
                <a:cs typeface="Trebuchet MS"/>
              </a:rPr>
              <a:t>a</a:t>
            </a:r>
            <a:r>
              <a:rPr sz="2000" dirty="0">
                <a:latin typeface="Trebuchet MS"/>
                <a:cs typeface="Trebuchet MS"/>
              </a:rPr>
              <a:t>l</a:t>
            </a:r>
            <a:r>
              <a:rPr sz="2000" spc="204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H</a:t>
            </a:r>
            <a:r>
              <a:rPr sz="2000" spc="-75" dirty="0">
                <a:latin typeface="Trebuchet MS"/>
                <a:cs typeface="Trebuchet MS"/>
              </a:rPr>
              <a:t>i</a:t>
            </a:r>
            <a:r>
              <a:rPr sz="2000" spc="-110" dirty="0">
                <a:latin typeface="Trebuchet MS"/>
                <a:cs typeface="Trebuchet MS"/>
              </a:rPr>
              <a:t>s</a:t>
            </a:r>
            <a:r>
              <a:rPr sz="2000" spc="-195" dirty="0">
                <a:latin typeface="Trebuchet MS"/>
                <a:cs typeface="Trebuchet MS"/>
              </a:rPr>
              <a:t>t</a:t>
            </a:r>
            <a:r>
              <a:rPr sz="2000" spc="-75" dirty="0">
                <a:latin typeface="Trebuchet MS"/>
                <a:cs typeface="Trebuchet MS"/>
              </a:rPr>
              <a:t>o</a:t>
            </a:r>
            <a:r>
              <a:rPr sz="2000" spc="20" dirty="0">
                <a:latin typeface="Trebuchet MS"/>
                <a:cs typeface="Trebuchet MS"/>
              </a:rPr>
              <a:t>r</a:t>
            </a:r>
            <a:r>
              <a:rPr sz="2000" dirty="0">
                <a:latin typeface="Trebuchet MS"/>
                <a:cs typeface="Trebuchet MS"/>
              </a:rPr>
              <a:t>y	</a:t>
            </a:r>
            <a:r>
              <a:rPr sz="2000" spc="80" dirty="0">
                <a:latin typeface="Trebuchet MS"/>
                <a:cs typeface="Trebuchet MS"/>
              </a:rPr>
              <a:t>M</a:t>
            </a:r>
            <a:r>
              <a:rPr sz="2000" spc="105" dirty="0">
                <a:latin typeface="Trebuchet MS"/>
                <a:cs typeface="Trebuchet MS"/>
              </a:rPr>
              <a:t>u</a:t>
            </a:r>
            <a:r>
              <a:rPr sz="2000" spc="-10" dirty="0">
                <a:latin typeface="Trebuchet MS"/>
                <a:cs typeface="Trebuchet MS"/>
              </a:rPr>
              <a:t>s</a:t>
            </a:r>
            <a:r>
              <a:rPr sz="2000" spc="-95" dirty="0">
                <a:latin typeface="Trebuchet MS"/>
                <a:cs typeface="Trebuchet MS"/>
              </a:rPr>
              <a:t>eu</a:t>
            </a:r>
            <a:r>
              <a:rPr sz="2000" dirty="0">
                <a:latin typeface="Trebuchet MS"/>
                <a:cs typeface="Trebuchet MS"/>
              </a:rPr>
              <a:t>m	</a:t>
            </a:r>
            <a:r>
              <a:rPr sz="2000" spc="-135" dirty="0">
                <a:latin typeface="Trebuchet MS"/>
                <a:cs typeface="Trebuchet MS"/>
              </a:rPr>
              <a:t>B</a:t>
            </a:r>
            <a:r>
              <a:rPr sz="2000" spc="-90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r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dirty="0">
                <a:latin typeface="Trebuchet MS"/>
                <a:cs typeface="Trebuchet MS"/>
              </a:rPr>
              <a:t>.  </a:t>
            </a:r>
            <a:r>
              <a:rPr sz="2000" spc="-85" dirty="0">
                <a:latin typeface="Trebuchet MS"/>
                <a:cs typeface="Trebuchet MS"/>
              </a:rPr>
              <a:t>Available</a:t>
            </a:r>
            <a:r>
              <a:rPr sz="2000" spc="-40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via</a:t>
            </a:r>
            <a:r>
              <a:rPr sz="2000" spc="-254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0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Trebuchet MS"/>
                <a:cs typeface="Trebuchet MS"/>
                <a:hlinkClick r:id="rId3"/>
              </a:rPr>
              <a:t>http://wsc.nmbe.ch</a:t>
            </a:r>
            <a:r>
              <a:rPr sz="2000" spc="-395" dirty="0">
                <a:solidFill>
                  <a:srgbClr val="0000FF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(accessed</a:t>
            </a:r>
            <a:r>
              <a:rPr sz="2000" spc="-42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on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25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July</a:t>
            </a:r>
            <a:r>
              <a:rPr sz="2000" spc="-395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2020)</a:t>
            </a:r>
            <a:endParaRPr sz="2000">
              <a:latin typeface="Trebuchet MS"/>
              <a:cs typeface="Trebuchet MS"/>
            </a:endParaRPr>
          </a:p>
          <a:p>
            <a:pPr marL="2476500">
              <a:lnSpc>
                <a:spcPct val="100000"/>
              </a:lnSpc>
              <a:spcBef>
                <a:spcPts val="1260"/>
              </a:spcBef>
              <a:tabLst>
                <a:tab pos="6870065" algn="l"/>
              </a:tabLst>
            </a:pP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Authors	</a:t>
            </a:r>
            <a:r>
              <a:rPr sz="2700" b="1" spc="-75" baseline="-3086" dirty="0">
                <a:solidFill>
                  <a:srgbClr val="2D75B6"/>
                </a:solidFill>
                <a:latin typeface="Times New Roman"/>
                <a:cs typeface="Times New Roman"/>
              </a:rPr>
              <a:t>Year</a:t>
            </a:r>
            <a:endParaRPr sz="2700" baseline="-3086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300" y="5753100"/>
            <a:ext cx="11074400" cy="838200"/>
          </a:xfrm>
          <a:custGeom>
            <a:avLst/>
            <a:gdLst/>
            <a:ahLst/>
            <a:cxnLst/>
            <a:rect l="l" t="t" r="r" b="b"/>
            <a:pathLst>
              <a:path w="11074400" h="838200">
                <a:moveTo>
                  <a:pt x="11073892" y="0"/>
                </a:moveTo>
                <a:lnTo>
                  <a:pt x="0" y="0"/>
                </a:lnTo>
                <a:lnTo>
                  <a:pt x="0" y="838200"/>
                </a:lnTo>
                <a:lnTo>
                  <a:pt x="11073892" y="838200"/>
                </a:lnTo>
                <a:lnTo>
                  <a:pt x="1107389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4887" y="5766687"/>
            <a:ext cx="1104836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 marR="7620" indent="-76200">
              <a:lnSpc>
                <a:spcPct val="104200"/>
              </a:lnSpc>
              <a:spcBef>
                <a:spcPts val="20"/>
              </a:spcBef>
            </a:pPr>
            <a:r>
              <a:rPr sz="1600" u="sng" spc="114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9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Adrián-Serrano, </a:t>
            </a:r>
            <a:r>
              <a:rPr sz="1600" u="sng" spc="-5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S., </a:t>
            </a:r>
            <a:r>
              <a:rPr sz="1600" u="sng" spc="-9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Lozano-Fernandez, </a:t>
            </a:r>
            <a:r>
              <a:rPr sz="1600" u="sng" spc="-10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J.,Pons, </a:t>
            </a:r>
            <a:r>
              <a:rPr sz="1600" u="sng" spc="-114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J.,Rozas, </a:t>
            </a:r>
            <a:r>
              <a:rPr sz="1600" u="sng" spc="-9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J.,&amp; </a:t>
            </a:r>
            <a:r>
              <a:rPr sz="1600" u="sng" spc="-8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Arnedo, </a:t>
            </a:r>
            <a:r>
              <a:rPr sz="1600" u="sng" spc="-2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M. </a:t>
            </a:r>
            <a:r>
              <a:rPr sz="1600" u="sng" spc="-7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A.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(2021). </a:t>
            </a:r>
            <a:r>
              <a:rPr sz="1600" spc="10" dirty="0">
                <a:latin typeface="Trebuchet MS"/>
                <a:cs typeface="Trebuchet MS"/>
              </a:rPr>
              <a:t>On </a:t>
            </a:r>
            <a:r>
              <a:rPr sz="1600" spc="-70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shoulder of</a:t>
            </a:r>
            <a:r>
              <a:rPr sz="1600" u="sng" spc="-8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0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giants: </a:t>
            </a:r>
            <a:r>
              <a:rPr sz="1600" u="sng" spc="-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Mitogenome</a:t>
            </a:r>
            <a:r>
              <a:rPr sz="1600" spc="-5" dirty="0">
                <a:latin typeface="Trebuchet MS"/>
                <a:cs typeface="Trebuchet MS"/>
              </a:rPr>
              <a:t> </a:t>
            </a:r>
            <a:r>
              <a:rPr sz="1600" u="sng" spc="-10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recovery 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u="sng" spc="-70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from </a:t>
            </a:r>
            <a:r>
              <a:rPr sz="1600" u="sng" spc="-9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non-targeted </a:t>
            </a:r>
            <a:r>
              <a:rPr sz="1600" u="sng" spc="-75" dirty="0"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genome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projects </a:t>
            </a:r>
            <a:r>
              <a:rPr sz="1600" spc="-55" dirty="0">
                <a:latin typeface="Trebuchet MS"/>
                <a:cs typeface="Trebuchet MS"/>
              </a:rPr>
              <a:t>for </a:t>
            </a:r>
            <a:r>
              <a:rPr sz="1600" spc="-80" dirty="0">
                <a:latin typeface="Trebuchet MS"/>
                <a:cs typeface="Trebuchet MS"/>
              </a:rPr>
              <a:t>phylogenetic </a:t>
            </a:r>
            <a:r>
              <a:rPr sz="1600" spc="-75" dirty="0">
                <a:latin typeface="Trebuchet MS"/>
                <a:cs typeface="Trebuchet MS"/>
              </a:rPr>
              <a:t>inference and </a:t>
            </a:r>
            <a:r>
              <a:rPr sz="1600" spc="-85" dirty="0">
                <a:latin typeface="Trebuchet MS"/>
                <a:cs typeface="Trebuchet MS"/>
              </a:rPr>
              <a:t>molecular </a:t>
            </a:r>
            <a:r>
              <a:rPr sz="1600" spc="-75" dirty="0">
                <a:latin typeface="Trebuchet MS"/>
                <a:cs typeface="Trebuchet MS"/>
              </a:rPr>
              <a:t>evolution </a:t>
            </a:r>
            <a:r>
              <a:rPr sz="1600" spc="-95" dirty="0">
                <a:latin typeface="Trebuchet MS"/>
                <a:cs typeface="Trebuchet MS"/>
              </a:rPr>
              <a:t>studies. </a:t>
            </a:r>
            <a:r>
              <a:rPr sz="1600" spc="-80" dirty="0">
                <a:latin typeface="Trebuchet MS"/>
                <a:cs typeface="Trebuchet MS"/>
              </a:rPr>
              <a:t>Journal </a:t>
            </a:r>
            <a:r>
              <a:rPr sz="1600" spc="-30" dirty="0">
                <a:latin typeface="Trebuchet MS"/>
                <a:cs typeface="Trebuchet MS"/>
              </a:rPr>
              <a:t>of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Zoological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8300" y="5753100"/>
            <a:ext cx="11087100" cy="850900"/>
            <a:chOff x="368300" y="5753100"/>
            <a:chExt cx="11087100" cy="850900"/>
          </a:xfrm>
        </p:grpSpPr>
        <p:sp>
          <p:nvSpPr>
            <p:cNvPr id="13" name="object 13"/>
            <p:cNvSpPr/>
            <p:nvPr/>
          </p:nvSpPr>
          <p:spPr>
            <a:xfrm>
              <a:off x="374650" y="5759450"/>
              <a:ext cx="11074400" cy="584200"/>
            </a:xfrm>
            <a:custGeom>
              <a:avLst/>
              <a:gdLst/>
              <a:ahLst/>
              <a:cxnLst/>
              <a:rect l="l" t="t" r="r" b="b"/>
              <a:pathLst>
                <a:path w="11074400" h="584200">
                  <a:moveTo>
                    <a:pt x="0" y="48778"/>
                  </a:moveTo>
                  <a:lnTo>
                    <a:pt x="3812" y="29790"/>
                  </a:lnTo>
                  <a:lnTo>
                    <a:pt x="14214" y="14285"/>
                  </a:lnTo>
                  <a:lnTo>
                    <a:pt x="29641" y="3831"/>
                  </a:lnTo>
                  <a:lnTo>
                    <a:pt x="48536" y="0"/>
                  </a:lnTo>
                  <a:lnTo>
                    <a:pt x="6715033" y="0"/>
                  </a:lnTo>
                  <a:lnTo>
                    <a:pt x="6733923" y="3831"/>
                  </a:lnTo>
                  <a:lnTo>
                    <a:pt x="6749353" y="14285"/>
                  </a:lnTo>
                  <a:lnTo>
                    <a:pt x="6759753" y="29790"/>
                  </a:lnTo>
                  <a:lnTo>
                    <a:pt x="6763573" y="48778"/>
                  </a:lnTo>
                  <a:lnTo>
                    <a:pt x="6763573" y="243894"/>
                  </a:lnTo>
                  <a:lnTo>
                    <a:pt x="6759753" y="262884"/>
                  </a:lnTo>
                  <a:lnTo>
                    <a:pt x="6749353" y="278388"/>
                  </a:lnTo>
                  <a:lnTo>
                    <a:pt x="6733923" y="288842"/>
                  </a:lnTo>
                  <a:lnTo>
                    <a:pt x="6715033" y="292674"/>
                  </a:lnTo>
                  <a:lnTo>
                    <a:pt x="48536" y="292674"/>
                  </a:lnTo>
                  <a:lnTo>
                    <a:pt x="29641" y="288842"/>
                  </a:lnTo>
                  <a:lnTo>
                    <a:pt x="14214" y="278388"/>
                  </a:lnTo>
                  <a:lnTo>
                    <a:pt x="3812" y="262884"/>
                  </a:lnTo>
                  <a:lnTo>
                    <a:pt x="0" y="243894"/>
                  </a:lnTo>
                  <a:lnTo>
                    <a:pt x="0" y="48778"/>
                  </a:lnTo>
                  <a:close/>
                </a:path>
                <a:path w="11074400" h="584200">
                  <a:moveTo>
                    <a:pt x="9175645" y="341197"/>
                  </a:moveTo>
                  <a:lnTo>
                    <a:pt x="9179435" y="322309"/>
                  </a:lnTo>
                  <a:lnTo>
                    <a:pt x="9189785" y="306885"/>
                  </a:lnTo>
                  <a:lnTo>
                    <a:pt x="9205125" y="296486"/>
                  </a:lnTo>
                  <a:lnTo>
                    <a:pt x="9223925" y="292674"/>
                  </a:lnTo>
                  <a:lnTo>
                    <a:pt x="11025606" y="292674"/>
                  </a:lnTo>
                  <a:lnTo>
                    <a:pt x="11044406" y="296486"/>
                  </a:lnTo>
                  <a:lnTo>
                    <a:pt x="11059806" y="306885"/>
                  </a:lnTo>
                  <a:lnTo>
                    <a:pt x="11070106" y="322309"/>
                  </a:lnTo>
                  <a:lnTo>
                    <a:pt x="11073906" y="341197"/>
                  </a:lnTo>
                  <a:lnTo>
                    <a:pt x="11073906" y="535292"/>
                  </a:lnTo>
                  <a:lnTo>
                    <a:pt x="11070106" y="554182"/>
                  </a:lnTo>
                  <a:lnTo>
                    <a:pt x="11059806" y="569606"/>
                  </a:lnTo>
                  <a:lnTo>
                    <a:pt x="11044406" y="580004"/>
                  </a:lnTo>
                  <a:lnTo>
                    <a:pt x="11025606" y="583816"/>
                  </a:lnTo>
                  <a:lnTo>
                    <a:pt x="9223925" y="583816"/>
                  </a:lnTo>
                  <a:lnTo>
                    <a:pt x="9205125" y="580004"/>
                  </a:lnTo>
                  <a:lnTo>
                    <a:pt x="9189785" y="569606"/>
                  </a:lnTo>
                  <a:lnTo>
                    <a:pt x="9179435" y="554182"/>
                  </a:lnTo>
                  <a:lnTo>
                    <a:pt x="9175645" y="535292"/>
                  </a:lnTo>
                  <a:lnTo>
                    <a:pt x="9175645" y="341197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150" y="6280150"/>
              <a:ext cx="3213100" cy="317500"/>
            </a:xfrm>
            <a:custGeom>
              <a:avLst/>
              <a:gdLst/>
              <a:ahLst/>
              <a:cxnLst/>
              <a:rect l="l" t="t" r="r" b="b"/>
              <a:pathLst>
                <a:path w="3213100" h="317500">
                  <a:moveTo>
                    <a:pt x="0" y="52894"/>
                  </a:moveTo>
                  <a:lnTo>
                    <a:pt x="4138" y="32307"/>
                  </a:lnTo>
                  <a:lnTo>
                    <a:pt x="15425" y="15494"/>
                  </a:lnTo>
                  <a:lnTo>
                    <a:pt x="32164" y="4156"/>
                  </a:lnTo>
                  <a:lnTo>
                    <a:pt x="52661" y="0"/>
                  </a:lnTo>
                  <a:lnTo>
                    <a:pt x="3160441" y="0"/>
                  </a:lnTo>
                  <a:lnTo>
                    <a:pt x="3180961" y="4156"/>
                  </a:lnTo>
                  <a:lnTo>
                    <a:pt x="3197691" y="15494"/>
                  </a:lnTo>
                  <a:lnTo>
                    <a:pt x="3208971" y="32307"/>
                  </a:lnTo>
                  <a:lnTo>
                    <a:pt x="3213101" y="52894"/>
                  </a:lnTo>
                  <a:lnTo>
                    <a:pt x="3213101" y="264476"/>
                  </a:lnTo>
                  <a:lnTo>
                    <a:pt x="3208971" y="285063"/>
                  </a:lnTo>
                  <a:lnTo>
                    <a:pt x="3197691" y="301877"/>
                  </a:lnTo>
                  <a:lnTo>
                    <a:pt x="3180961" y="313214"/>
                  </a:lnTo>
                  <a:lnTo>
                    <a:pt x="3160441" y="317371"/>
                  </a:lnTo>
                  <a:lnTo>
                    <a:pt x="52661" y="317371"/>
                  </a:lnTo>
                  <a:lnTo>
                    <a:pt x="32164" y="313214"/>
                  </a:lnTo>
                  <a:lnTo>
                    <a:pt x="15425" y="301877"/>
                  </a:lnTo>
                  <a:lnTo>
                    <a:pt x="4138" y="285063"/>
                  </a:lnTo>
                  <a:lnTo>
                    <a:pt x="0" y="264476"/>
                  </a:lnTo>
                  <a:lnTo>
                    <a:pt x="0" y="52894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38475" y="5440568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D75B6"/>
                </a:solidFill>
                <a:latin typeface="Times New Roman"/>
                <a:cs typeface="Times New Roman"/>
              </a:rPr>
              <a:t>Article</a:t>
            </a:r>
            <a:r>
              <a:rPr sz="1800" b="1" spc="-220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Title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4033" y="6309563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Journal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4033" y="658896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Ti</a:t>
            </a:r>
            <a:r>
              <a:rPr sz="1800" b="1" dirty="0">
                <a:solidFill>
                  <a:srgbClr val="2D75B6"/>
                </a:solidFill>
                <a:latin typeface="Times New Roman"/>
                <a:cs typeface="Times New Roman"/>
              </a:rPr>
              <a:t>t</a:t>
            </a: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118" y="6235628"/>
            <a:ext cx="5289550" cy="6108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600" spc="-100" dirty="0">
                <a:latin typeface="Trebuchet MS"/>
                <a:cs typeface="Trebuchet MS"/>
              </a:rPr>
              <a:t>Systematics </a:t>
            </a:r>
            <a:r>
              <a:rPr sz="1600" spc="-75" dirty="0">
                <a:latin typeface="Trebuchet MS"/>
                <a:cs typeface="Trebuchet MS"/>
              </a:rPr>
              <a:t>and </a:t>
            </a:r>
            <a:r>
              <a:rPr sz="1600" spc="-80" dirty="0">
                <a:latin typeface="Trebuchet MS"/>
                <a:cs typeface="Trebuchet MS"/>
              </a:rPr>
              <a:t>Evolutionary </a:t>
            </a:r>
            <a:r>
              <a:rPr sz="1600" spc="-110" dirty="0">
                <a:latin typeface="Trebuchet MS"/>
                <a:cs typeface="Trebuchet MS"/>
              </a:rPr>
              <a:t>Research, </a:t>
            </a:r>
            <a:r>
              <a:rPr sz="1600" spc="-100" dirty="0">
                <a:latin typeface="Trebuchet MS"/>
                <a:cs typeface="Trebuchet MS"/>
              </a:rPr>
              <a:t>59(1),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5-30.</a:t>
            </a:r>
            <a:endParaRPr sz="1600">
              <a:latin typeface="Trebuchet MS"/>
              <a:cs typeface="Trebuchet MS"/>
            </a:endParaRPr>
          </a:p>
          <a:p>
            <a:pPr marL="2489200">
              <a:lnSpc>
                <a:spcPct val="100000"/>
              </a:lnSpc>
              <a:spcBef>
                <a:spcPts val="280"/>
              </a:spcBef>
              <a:tabLst>
                <a:tab pos="3771265" algn="l"/>
                <a:tab pos="4431665" algn="l"/>
              </a:tabLst>
            </a:pPr>
            <a:r>
              <a:rPr sz="1800" b="1" spc="-35" dirty="0">
                <a:solidFill>
                  <a:srgbClr val="2D75B6"/>
                </a:solidFill>
                <a:latin typeface="Times New Roman"/>
                <a:cs typeface="Times New Roman"/>
              </a:rPr>
              <a:t>Volume	</a:t>
            </a:r>
            <a:r>
              <a:rPr sz="1800" b="1" spc="-5" dirty="0">
                <a:solidFill>
                  <a:srgbClr val="2D75B6"/>
                </a:solidFill>
                <a:latin typeface="Times New Roman"/>
                <a:cs typeface="Times New Roman"/>
              </a:rPr>
              <a:t>Issue	</a:t>
            </a:r>
            <a:r>
              <a:rPr sz="1800" b="1" dirty="0">
                <a:solidFill>
                  <a:srgbClr val="2D75B6"/>
                </a:solidFill>
                <a:latin typeface="Times New Roman"/>
                <a:cs typeface="Times New Roman"/>
              </a:rPr>
              <a:t>Page</a:t>
            </a:r>
            <a:r>
              <a:rPr sz="1800" b="1" spc="-225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D75B6"/>
                </a:solidFill>
                <a:latin typeface="Times New Roman"/>
                <a:cs typeface="Times New Roman"/>
              </a:rPr>
              <a:t>No.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21100" y="6502400"/>
            <a:ext cx="1104900" cy="279400"/>
            <a:chOff x="3721100" y="6502400"/>
            <a:chExt cx="1104900" cy="279400"/>
          </a:xfrm>
        </p:grpSpPr>
        <p:sp>
          <p:nvSpPr>
            <p:cNvPr id="20" name="object 20"/>
            <p:cNvSpPr/>
            <p:nvPr/>
          </p:nvSpPr>
          <p:spPr>
            <a:xfrm>
              <a:off x="4660900" y="6515100"/>
              <a:ext cx="165100" cy="20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51300" y="6527800"/>
              <a:ext cx="165100" cy="20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21100" y="6502400"/>
              <a:ext cx="190500" cy="279400"/>
            </a:xfrm>
            <a:custGeom>
              <a:avLst/>
              <a:gdLst/>
              <a:ahLst/>
              <a:cxnLst/>
              <a:rect l="l" t="t" r="r" b="b"/>
              <a:pathLst>
                <a:path w="190500" h="279400">
                  <a:moveTo>
                    <a:pt x="128866" y="0"/>
                  </a:moveTo>
                  <a:lnTo>
                    <a:pt x="120916" y="1408"/>
                  </a:lnTo>
                  <a:lnTo>
                    <a:pt x="118579" y="3821"/>
                  </a:lnTo>
                  <a:lnTo>
                    <a:pt x="72974" y="60266"/>
                  </a:lnTo>
                  <a:lnTo>
                    <a:pt x="73698" y="66360"/>
                  </a:lnTo>
                  <a:lnTo>
                    <a:pt x="82638" y="73389"/>
                  </a:lnTo>
                  <a:lnTo>
                    <a:pt x="88747" y="72670"/>
                  </a:lnTo>
                  <a:lnTo>
                    <a:pt x="118300" y="35932"/>
                  </a:lnTo>
                  <a:lnTo>
                    <a:pt x="126530" y="80650"/>
                  </a:lnTo>
                  <a:lnTo>
                    <a:pt x="123253" y="123179"/>
                  </a:lnTo>
                  <a:lnTo>
                    <a:pt x="108470" y="163362"/>
                  </a:lnTo>
                  <a:lnTo>
                    <a:pt x="82181" y="201043"/>
                  </a:lnTo>
                  <a:lnTo>
                    <a:pt x="47269" y="233361"/>
                  </a:lnTo>
                  <a:lnTo>
                    <a:pt x="1955" y="261319"/>
                  </a:lnTo>
                  <a:lnTo>
                    <a:pt x="0" y="267014"/>
                  </a:lnTo>
                  <a:lnTo>
                    <a:pt x="4724" y="276677"/>
                  </a:lnTo>
                  <a:lnTo>
                    <a:pt x="10490" y="279088"/>
                  </a:lnTo>
                  <a:lnTo>
                    <a:pt x="15709" y="276811"/>
                  </a:lnTo>
                  <a:lnTo>
                    <a:pt x="59283" y="249504"/>
                  </a:lnTo>
                  <a:lnTo>
                    <a:pt x="97129" y="214494"/>
                  </a:lnTo>
                  <a:lnTo>
                    <a:pt x="120815" y="182274"/>
                  </a:lnTo>
                  <a:lnTo>
                    <a:pt x="139204" y="141028"/>
                  </a:lnTo>
                  <a:lnTo>
                    <a:pt x="146748" y="90943"/>
                  </a:lnTo>
                  <a:lnTo>
                    <a:pt x="137909" y="32203"/>
                  </a:lnTo>
                  <a:lnTo>
                    <a:pt x="176885" y="63266"/>
                  </a:lnTo>
                  <a:lnTo>
                    <a:pt x="183007" y="62547"/>
                  </a:lnTo>
                  <a:lnTo>
                    <a:pt x="190068" y="53638"/>
                  </a:lnTo>
                  <a:lnTo>
                    <a:pt x="189357" y="47543"/>
                  </a:lnTo>
                  <a:lnTo>
                    <a:pt x="130860" y="715"/>
                  </a:lnTo>
                  <a:lnTo>
                    <a:pt x="128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287020"/>
            <a:ext cx="101790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90" dirty="0"/>
              <a:t>Save</a:t>
            </a:r>
            <a:r>
              <a:rPr sz="3800" spc="-685" dirty="0"/>
              <a:t> </a:t>
            </a:r>
            <a:r>
              <a:rPr sz="3800" spc="-245" dirty="0"/>
              <a:t>Your</a:t>
            </a:r>
            <a:r>
              <a:rPr sz="3800" spc="-730" dirty="0"/>
              <a:t> </a:t>
            </a:r>
            <a:r>
              <a:rPr sz="3800" spc="-275" dirty="0"/>
              <a:t>References</a:t>
            </a:r>
            <a:r>
              <a:rPr sz="3800" spc="-570" dirty="0"/>
              <a:t> </a:t>
            </a:r>
            <a:r>
              <a:rPr sz="3800" spc="-100" dirty="0"/>
              <a:t>While</a:t>
            </a:r>
            <a:r>
              <a:rPr sz="3800" spc="-385" dirty="0"/>
              <a:t> </a:t>
            </a:r>
            <a:r>
              <a:rPr sz="3800" spc="-90" dirty="0"/>
              <a:t>Writing</a:t>
            </a:r>
            <a:r>
              <a:rPr sz="3800" spc="-285" dirty="0"/>
              <a:t> </a:t>
            </a:r>
            <a:r>
              <a:rPr sz="3800" spc="-150" dirty="0"/>
              <a:t>LiteratureReview</a:t>
            </a:r>
            <a:endParaRPr sz="3800"/>
          </a:p>
        </p:txBody>
      </p:sp>
      <p:sp>
        <p:nvSpPr>
          <p:cNvPr id="3" name="object 3"/>
          <p:cNvSpPr/>
          <p:nvPr/>
        </p:nvSpPr>
        <p:spPr>
          <a:xfrm>
            <a:off x="838200" y="1320800"/>
            <a:ext cx="6807200" cy="4953000"/>
          </a:xfrm>
          <a:custGeom>
            <a:avLst/>
            <a:gdLst/>
            <a:ahLst/>
            <a:cxnLst/>
            <a:rect l="l" t="t" r="r" b="b"/>
            <a:pathLst>
              <a:path w="6807200" h="4953000">
                <a:moveTo>
                  <a:pt x="6806692" y="0"/>
                </a:moveTo>
                <a:lnTo>
                  <a:pt x="0" y="0"/>
                </a:lnTo>
                <a:lnTo>
                  <a:pt x="0" y="4952746"/>
                </a:lnTo>
                <a:lnTo>
                  <a:pt x="6806692" y="4952746"/>
                </a:lnTo>
                <a:lnTo>
                  <a:pt x="6806692" y="0"/>
                </a:lnTo>
                <a:close/>
              </a:path>
            </a:pathLst>
          </a:custGeom>
          <a:solidFill>
            <a:srgbClr val="F1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210411"/>
            <a:ext cx="5924550" cy="49149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300" spc="-100" dirty="0">
                <a:latin typeface="Carlito"/>
                <a:cs typeface="Carlito"/>
              </a:rPr>
              <a:t>Keep</a:t>
            </a:r>
            <a:r>
              <a:rPr sz="2300" spc="-229" dirty="0">
                <a:latin typeface="Carlito"/>
                <a:cs typeface="Carlito"/>
              </a:rPr>
              <a:t> </a:t>
            </a:r>
            <a:r>
              <a:rPr sz="2300" spc="-55" dirty="0">
                <a:latin typeface="Carlito"/>
                <a:cs typeface="Carlito"/>
              </a:rPr>
              <a:t>are</a:t>
            </a:r>
            <a:r>
              <a:rPr lang="en-US" sz="2300" spc="-55" dirty="0">
                <a:latin typeface="Carlito"/>
                <a:cs typeface="Carlito"/>
              </a:rPr>
              <a:t> </a:t>
            </a:r>
            <a:r>
              <a:rPr sz="2300" spc="-55" dirty="0">
                <a:latin typeface="Carlito"/>
                <a:cs typeface="Carlito"/>
              </a:rPr>
              <a:t>cord</a:t>
            </a:r>
            <a:r>
              <a:rPr sz="2300" spc="-330" dirty="0">
                <a:latin typeface="Carlito"/>
                <a:cs typeface="Carlito"/>
              </a:rPr>
              <a:t> </a:t>
            </a:r>
            <a:r>
              <a:rPr sz="2300" spc="-60" dirty="0">
                <a:latin typeface="Carlito"/>
                <a:cs typeface="Carlito"/>
              </a:rPr>
              <a:t>of</a:t>
            </a:r>
            <a:r>
              <a:rPr sz="2300" spc="-225" dirty="0">
                <a:latin typeface="Carlito"/>
                <a:cs typeface="Carlito"/>
              </a:rPr>
              <a:t> </a:t>
            </a:r>
            <a:r>
              <a:rPr sz="2300" spc="-80" dirty="0">
                <a:latin typeface="Carlito"/>
                <a:cs typeface="Carlito"/>
              </a:rPr>
              <a:t>the</a:t>
            </a:r>
            <a:r>
              <a:rPr lang="en-US" sz="2300" spc="-80" dirty="0">
                <a:latin typeface="Carlito"/>
                <a:cs typeface="Carlito"/>
              </a:rPr>
              <a:t> </a:t>
            </a:r>
            <a:r>
              <a:rPr sz="2300" spc="-80" dirty="0">
                <a:latin typeface="Carlito"/>
                <a:cs typeface="Carlito"/>
              </a:rPr>
              <a:t>literature</a:t>
            </a:r>
            <a:r>
              <a:rPr lang="en-US" sz="2300" spc="-80" dirty="0">
                <a:latin typeface="Carlito"/>
                <a:cs typeface="Carlito"/>
              </a:rPr>
              <a:t> </a:t>
            </a:r>
            <a:r>
              <a:rPr sz="2300" spc="-80" dirty="0">
                <a:latin typeface="Carlito"/>
                <a:cs typeface="Carlito"/>
              </a:rPr>
              <a:t>you</a:t>
            </a:r>
            <a:r>
              <a:rPr sz="2300" spc="-235" dirty="0">
                <a:latin typeface="Carlito"/>
                <a:cs typeface="Carlito"/>
              </a:rPr>
              <a:t> </a:t>
            </a:r>
            <a:r>
              <a:rPr sz="2300" spc="-100" dirty="0">
                <a:latin typeface="Carlito"/>
                <a:cs typeface="Carlito"/>
              </a:rPr>
              <a:t>collected</a:t>
            </a: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300" spc="-105" dirty="0">
                <a:latin typeface="Carlito"/>
                <a:cs typeface="Carlito"/>
              </a:rPr>
              <a:t>Creating</a:t>
            </a:r>
            <a:r>
              <a:rPr sz="2300" spc="-310" dirty="0">
                <a:latin typeface="Carlito"/>
                <a:cs typeface="Carlito"/>
              </a:rPr>
              <a:t> </a:t>
            </a:r>
            <a:r>
              <a:rPr lang="en-US" sz="2300" spc="-310" dirty="0">
                <a:latin typeface="Carlito"/>
                <a:cs typeface="Carlito"/>
              </a:rPr>
              <a:t> </a:t>
            </a:r>
            <a:r>
              <a:rPr sz="2300" spc="-90" dirty="0">
                <a:latin typeface="Carlito"/>
                <a:cs typeface="Carlito"/>
              </a:rPr>
              <a:t>a</a:t>
            </a:r>
            <a:r>
              <a:rPr lang="en-US" sz="2300" spc="-90" dirty="0">
                <a:latin typeface="Carlito"/>
                <a:cs typeface="Carlito"/>
              </a:rPr>
              <a:t> </a:t>
            </a:r>
            <a:r>
              <a:rPr sz="2300" spc="-90" dirty="0">
                <a:latin typeface="Carlito"/>
                <a:cs typeface="Carlito"/>
              </a:rPr>
              <a:t>reference</a:t>
            </a: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300" b="1" spc="-40" dirty="0">
                <a:latin typeface="Carlito"/>
                <a:cs typeface="Carlito"/>
              </a:rPr>
              <a:t>Word</a:t>
            </a:r>
            <a:r>
              <a:rPr sz="2300" b="1" spc="-60" dirty="0">
                <a:latin typeface="Carlito"/>
                <a:cs typeface="Carlito"/>
              </a:rPr>
              <a:t> </a:t>
            </a:r>
            <a:r>
              <a:rPr sz="2300" b="1" spc="-15" dirty="0">
                <a:latin typeface="Carlito"/>
                <a:cs typeface="Carlito"/>
              </a:rPr>
              <a:t>processor</a:t>
            </a:r>
            <a:endParaRPr sz="2300" dirty="0">
              <a:latin typeface="Carlito"/>
              <a:cs typeface="Carlito"/>
            </a:endParaRPr>
          </a:p>
          <a:p>
            <a:pPr marL="533400" marR="5080" indent="-520700">
              <a:lnSpc>
                <a:spcPts val="2500"/>
              </a:lnSpc>
              <a:spcBef>
                <a:spcPts val="10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300" spc="-114" dirty="0">
                <a:latin typeface="Carlito"/>
                <a:cs typeface="Carlito"/>
              </a:rPr>
              <a:t>OpenOffice.org.writer </a:t>
            </a:r>
            <a:r>
              <a:rPr sz="2300" u="sng" spc="-11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 </a:t>
            </a:r>
            <a:r>
              <a:rPr sz="2300" u="sng" spc="-12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https://</a:t>
            </a:r>
            <a:r>
              <a:rPr sz="2300" u="sng" spc="-12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www.openoffice.org/documentation/HOW</a:t>
            </a:r>
            <a:endParaRPr sz="2300" dirty="0">
              <a:latin typeface="Carlito"/>
              <a:cs typeface="Carlito"/>
            </a:endParaRPr>
          </a:p>
          <a:p>
            <a:pPr marL="533400">
              <a:lnSpc>
                <a:spcPts val="2460"/>
              </a:lnSpc>
            </a:pPr>
            <a:r>
              <a:rPr sz="2300" u="sng" spc="-11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_TO/word_processing/Word-to-OOo.html</a:t>
            </a:r>
            <a:endParaRPr sz="2300" dirty="0">
              <a:latin typeface="Carlito"/>
              <a:cs typeface="Carlito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2300" spc="65" dirty="0">
                <a:latin typeface="Carlito"/>
                <a:cs typeface="Carlito"/>
              </a:rPr>
              <a:t>MS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spc="-120" dirty="0">
                <a:latin typeface="Carlito"/>
                <a:cs typeface="Carlito"/>
              </a:rPr>
              <a:t>Word</a:t>
            </a:r>
            <a:endParaRPr sz="23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300" b="1" spc="-20" dirty="0">
                <a:latin typeface="Carlito"/>
                <a:cs typeface="Carlito"/>
              </a:rPr>
              <a:t>Software</a:t>
            </a:r>
            <a:endParaRPr sz="2300" dirty="0">
              <a:latin typeface="Carlito"/>
              <a:cs typeface="Carlito"/>
            </a:endParaRPr>
          </a:p>
          <a:p>
            <a:pPr marL="469900" marR="41275" indent="-457200">
              <a:lnSpc>
                <a:spcPts val="2600"/>
              </a:lnSpc>
              <a:spcBef>
                <a:spcPts val="7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300" spc="-60" dirty="0">
                <a:latin typeface="Carlito"/>
                <a:cs typeface="Carlito"/>
              </a:rPr>
              <a:t>Use </a:t>
            </a:r>
            <a:r>
              <a:rPr sz="2300" dirty="0">
                <a:latin typeface="Carlito"/>
                <a:cs typeface="Carlito"/>
              </a:rPr>
              <a:t>a </a:t>
            </a:r>
            <a:r>
              <a:rPr sz="2300" spc="-90" dirty="0">
                <a:latin typeface="Carlito"/>
                <a:cs typeface="Carlito"/>
              </a:rPr>
              <a:t>citation </a:t>
            </a:r>
            <a:r>
              <a:rPr sz="2300" spc="-100" dirty="0">
                <a:latin typeface="Carlito"/>
                <a:cs typeface="Carlito"/>
              </a:rPr>
              <a:t>manager </a:t>
            </a:r>
            <a:r>
              <a:rPr sz="2300" spc="-110" dirty="0">
                <a:latin typeface="Carlito"/>
                <a:cs typeface="Carlito"/>
              </a:rPr>
              <a:t>programlike </a:t>
            </a:r>
            <a:r>
              <a:rPr sz="2300" spc="-95" dirty="0">
                <a:latin typeface="Carlito"/>
                <a:cs typeface="Carlito"/>
              </a:rPr>
              <a:t>“EndNote” </a:t>
            </a:r>
            <a:r>
              <a:rPr sz="2300" u="sng" spc="-9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 </a:t>
            </a:r>
            <a:r>
              <a:rPr sz="23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</a:t>
            </a:r>
            <a:r>
              <a:rPr sz="2300" u="sng" spc="-7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tt</a:t>
            </a:r>
            <a:r>
              <a:rPr sz="23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p</a:t>
            </a:r>
            <a:r>
              <a:rPr sz="2300" u="sng" spc="-10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s</a:t>
            </a:r>
            <a:r>
              <a:rPr sz="2300" u="sng" spc="-12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:</a:t>
            </a:r>
            <a:r>
              <a:rPr sz="2300" u="sng" spc="-9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//</a:t>
            </a:r>
            <a:r>
              <a:rPr sz="2300" u="sng" spc="-14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ww</a:t>
            </a:r>
            <a:r>
              <a:rPr sz="2300" u="sng" spc="-2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w</a:t>
            </a:r>
            <a:r>
              <a:rPr sz="2300" u="sng" spc="-18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.</a:t>
            </a:r>
            <a:r>
              <a:rPr sz="2300" u="sng" spc="-14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y</a:t>
            </a:r>
            <a:r>
              <a:rPr sz="2300" u="sng" spc="-11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o</a:t>
            </a:r>
            <a:r>
              <a:rPr sz="23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u</a:t>
            </a:r>
            <a:r>
              <a:rPr sz="2300" u="sng" spc="-17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t</a:t>
            </a:r>
            <a:r>
              <a:rPr sz="23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ub</a:t>
            </a:r>
            <a:r>
              <a:rPr sz="2300" u="sng" spc="-1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e</a:t>
            </a:r>
            <a:r>
              <a:rPr sz="2300" u="sng" spc="-8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.</a:t>
            </a:r>
            <a:r>
              <a:rPr sz="2300" u="sng" spc="-17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c</a:t>
            </a:r>
            <a:r>
              <a:rPr sz="2300" u="sng" spc="-11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o</a:t>
            </a:r>
            <a:r>
              <a:rPr sz="2300" u="sng" spc="-14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m</a:t>
            </a:r>
            <a:r>
              <a:rPr sz="2300" u="sng" spc="-9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/</a:t>
            </a:r>
            <a:r>
              <a:rPr sz="2300" u="sng" spc="-14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w</a:t>
            </a:r>
            <a:r>
              <a:rPr sz="2300" u="sng" spc="-20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a</a:t>
            </a:r>
            <a:r>
              <a:rPr sz="2300" u="sng" spc="-1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t</a:t>
            </a:r>
            <a:r>
              <a:rPr sz="2300" u="sng" spc="-7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c</a:t>
            </a:r>
            <a:r>
              <a:rPr sz="23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</a:t>
            </a:r>
            <a:r>
              <a:rPr sz="2300" u="sng" spc="-1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?</a:t>
            </a:r>
            <a:r>
              <a:rPr sz="2300" u="sng" spc="-14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v</a:t>
            </a:r>
            <a:r>
              <a:rPr sz="2300" u="sng" spc="-1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=</a:t>
            </a:r>
            <a:r>
              <a:rPr sz="2300" u="sng" spc="-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7</a:t>
            </a:r>
            <a:r>
              <a:rPr sz="2300" u="sng" spc="-1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e</a:t>
            </a:r>
            <a:r>
              <a:rPr sz="2300" u="sng" spc="-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6</a:t>
            </a:r>
            <a:r>
              <a:rPr sz="2300" u="sng" spc="-204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-</a:t>
            </a:r>
            <a:r>
              <a:rPr sz="2300" u="sng" spc="-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6</a:t>
            </a:r>
            <a:r>
              <a:rPr sz="2300" u="sng" spc="-1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Q</a:t>
            </a:r>
            <a:r>
              <a:rPr sz="2300" u="sng" spc="-25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k</a:t>
            </a:r>
            <a:r>
              <a:rPr sz="2300" u="sng" spc="-7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c</a:t>
            </a:r>
            <a:r>
              <a:rPr sz="2300" u="sng" spc="-225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Y</a:t>
            </a:r>
            <a:r>
              <a:rPr sz="2300" u="sng" spc="-14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m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0</a:t>
            </a:r>
            <a:endParaRPr sz="2300" dirty="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300" spc="-90" dirty="0">
                <a:latin typeface="Carlito"/>
                <a:cs typeface="Carlito"/>
              </a:rPr>
              <a:t>Pro-cite</a:t>
            </a:r>
            <a:endParaRPr sz="2300" dirty="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300" spc="-60" dirty="0">
                <a:latin typeface="Carlito"/>
                <a:cs typeface="Carlito"/>
              </a:rPr>
              <a:t>ReferenceManager</a:t>
            </a:r>
            <a:endParaRPr sz="2300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80300" y="1092200"/>
            <a:ext cx="4673600" cy="5702300"/>
            <a:chOff x="7480300" y="1092200"/>
            <a:chExt cx="4673600" cy="5702300"/>
          </a:xfrm>
        </p:grpSpPr>
        <p:sp>
          <p:nvSpPr>
            <p:cNvPr id="6" name="object 6"/>
            <p:cNvSpPr/>
            <p:nvPr/>
          </p:nvSpPr>
          <p:spPr>
            <a:xfrm>
              <a:off x="7493000" y="1092200"/>
              <a:ext cx="4521200" cy="1790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6650" y="1098550"/>
              <a:ext cx="4546600" cy="1803400"/>
            </a:xfrm>
            <a:custGeom>
              <a:avLst/>
              <a:gdLst/>
              <a:ahLst/>
              <a:cxnLst/>
              <a:rect l="l" t="t" r="r" b="b"/>
              <a:pathLst>
                <a:path w="4546600" h="1803400">
                  <a:moveTo>
                    <a:pt x="0" y="1802891"/>
                  </a:moveTo>
                  <a:lnTo>
                    <a:pt x="4546112" y="1802891"/>
                  </a:lnTo>
                  <a:lnTo>
                    <a:pt x="4546112" y="0"/>
                  </a:lnTo>
                  <a:lnTo>
                    <a:pt x="0" y="0"/>
                  </a:lnTo>
                  <a:lnTo>
                    <a:pt x="0" y="1802891"/>
                  </a:lnTo>
                  <a:close/>
                </a:path>
              </a:pathLst>
            </a:custGeom>
            <a:ln w="1270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8600" y="2984500"/>
              <a:ext cx="4292600" cy="1981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54950" y="2990850"/>
              <a:ext cx="4292600" cy="1993900"/>
            </a:xfrm>
            <a:custGeom>
              <a:avLst/>
              <a:gdLst/>
              <a:ahLst/>
              <a:cxnLst/>
              <a:rect l="l" t="t" r="r" b="b"/>
              <a:pathLst>
                <a:path w="4292600" h="1993900">
                  <a:moveTo>
                    <a:pt x="0" y="1993391"/>
                  </a:moveTo>
                  <a:lnTo>
                    <a:pt x="4292362" y="1993391"/>
                  </a:lnTo>
                  <a:lnTo>
                    <a:pt x="4292362" y="0"/>
                  </a:lnTo>
                  <a:lnTo>
                    <a:pt x="0" y="0"/>
                  </a:lnTo>
                  <a:lnTo>
                    <a:pt x="0" y="1993391"/>
                  </a:lnTo>
                  <a:close/>
                </a:path>
              </a:pathLst>
            </a:custGeom>
            <a:ln w="1270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07600" y="5118100"/>
              <a:ext cx="1841500" cy="1625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88300" y="5092700"/>
              <a:ext cx="1574800" cy="1701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405257"/>
            <a:ext cx="1005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/>
              <a:t>Avoiding</a:t>
            </a:r>
            <a:r>
              <a:rPr sz="3600" spc="-505" dirty="0"/>
              <a:t> </a:t>
            </a:r>
            <a:r>
              <a:rPr sz="3600" spc="-140" dirty="0"/>
              <a:t>PlagiarismWhile</a:t>
            </a:r>
            <a:r>
              <a:rPr sz="3600" spc="-505" dirty="0"/>
              <a:t> </a:t>
            </a:r>
            <a:r>
              <a:rPr sz="3600" spc="-90" dirty="0"/>
              <a:t>Writing</a:t>
            </a:r>
            <a:r>
              <a:rPr sz="3600" spc="-400" dirty="0"/>
              <a:t> </a:t>
            </a:r>
            <a:r>
              <a:rPr sz="3600" spc="-70" dirty="0"/>
              <a:t>the</a:t>
            </a:r>
            <a:r>
              <a:rPr sz="3600" spc="-295" dirty="0"/>
              <a:t> </a:t>
            </a:r>
            <a:r>
              <a:rPr sz="3600" spc="-95" dirty="0"/>
              <a:t>Literature</a:t>
            </a:r>
            <a:r>
              <a:rPr sz="3600" spc="-500" dirty="0"/>
              <a:t> </a:t>
            </a:r>
            <a:r>
              <a:rPr sz="3600" spc="-254" dirty="0"/>
              <a:t>Review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38200" y="1524000"/>
            <a:ext cx="7810500" cy="4673600"/>
          </a:xfrm>
          <a:custGeom>
            <a:avLst/>
            <a:gdLst/>
            <a:ahLst/>
            <a:cxnLst/>
            <a:rect l="l" t="t" r="r" b="b"/>
            <a:pathLst>
              <a:path w="7810500" h="4673600">
                <a:moveTo>
                  <a:pt x="7810500" y="0"/>
                </a:moveTo>
                <a:lnTo>
                  <a:pt x="0" y="0"/>
                </a:lnTo>
                <a:lnTo>
                  <a:pt x="0" y="4673346"/>
                </a:lnTo>
                <a:lnTo>
                  <a:pt x="7810500" y="4673346"/>
                </a:lnTo>
                <a:lnTo>
                  <a:pt x="7810500" y="0"/>
                </a:lnTo>
                <a:close/>
              </a:path>
            </a:pathLst>
          </a:custGeom>
          <a:solidFill>
            <a:srgbClr val="F8F1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317828"/>
            <a:ext cx="7460615" cy="48145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900" b="1" spc="-15" dirty="0">
                <a:latin typeface="Carlito"/>
                <a:cs typeface="Carlito"/>
              </a:rPr>
              <a:t>Plagiarism</a:t>
            </a:r>
            <a:endParaRPr sz="29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latin typeface="Carlito"/>
                <a:cs typeface="Carlito"/>
              </a:rPr>
              <a:t>Turning</a:t>
            </a:r>
            <a:r>
              <a:rPr lang="en-US" sz="2000" spc="-5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in</a:t>
            </a:r>
            <a:r>
              <a:rPr lang="en-US" sz="2000" spc="-5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someone </a:t>
            </a:r>
            <a:r>
              <a:rPr sz="2000" spc="-85" dirty="0">
                <a:latin typeface="Carlito"/>
                <a:cs typeface="Carlito"/>
              </a:rPr>
              <a:t>else's </a:t>
            </a:r>
            <a:r>
              <a:rPr sz="2000" spc="-75" dirty="0">
                <a:latin typeface="Carlito"/>
                <a:cs typeface="Carlito"/>
              </a:rPr>
              <a:t>work </a:t>
            </a:r>
            <a:r>
              <a:rPr sz="2000" spc="-30" dirty="0">
                <a:latin typeface="Carlito"/>
                <a:cs typeface="Carlito"/>
              </a:rPr>
              <a:t>as</a:t>
            </a:r>
            <a:r>
              <a:rPr sz="2000" spc="-27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your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own</a:t>
            </a:r>
            <a:endParaRPr sz="20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latin typeface="Carlito"/>
                <a:cs typeface="Carlito"/>
              </a:rPr>
              <a:t>Copying</a:t>
            </a:r>
            <a:r>
              <a:rPr lang="en-US" sz="2000" spc="-7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sentences</a:t>
            </a:r>
            <a:r>
              <a:rPr sz="2000" spc="-13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or</a:t>
            </a:r>
            <a:r>
              <a:rPr sz="2000" spc="-24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ideas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from</a:t>
            </a:r>
            <a:r>
              <a:rPr lang="en-US" sz="2000" spc="-60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someone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else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without</a:t>
            </a:r>
            <a:r>
              <a:rPr sz="2000" spc="-220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giving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credit</a:t>
            </a:r>
            <a:endParaRPr sz="20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latin typeface="Carlito"/>
                <a:cs typeface="Carlito"/>
              </a:rPr>
              <a:t>Giving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incorrect</a:t>
            </a:r>
            <a:r>
              <a:rPr sz="2000" spc="-229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information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about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the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source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of</a:t>
            </a:r>
            <a:r>
              <a:rPr sz="2000" spc="-265" dirty="0">
                <a:latin typeface="Carlito"/>
                <a:cs typeface="Carlito"/>
              </a:rPr>
              <a:t> </a:t>
            </a:r>
            <a:r>
              <a:rPr sz="2000" spc="-35" dirty="0">
                <a:latin typeface="Carlito"/>
                <a:cs typeface="Carlito"/>
              </a:rPr>
              <a:t>a</a:t>
            </a:r>
            <a:r>
              <a:rPr lang="en-US" sz="2000" spc="-35" dirty="0">
                <a:latin typeface="Carlito"/>
                <a:cs typeface="Carlito"/>
              </a:rPr>
              <a:t> </a:t>
            </a:r>
            <a:r>
              <a:rPr sz="2000" spc="-35" dirty="0">
                <a:latin typeface="Carlito"/>
                <a:cs typeface="Carlito"/>
              </a:rPr>
              <a:t>quotation</a:t>
            </a:r>
            <a:endParaRPr sz="2000" dirty="0">
              <a:latin typeface="Carlito"/>
              <a:cs typeface="Carlito"/>
            </a:endParaRPr>
          </a:p>
          <a:p>
            <a:pPr marL="241300" marR="5080" indent="-228600">
              <a:lnSpc>
                <a:spcPct val="708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latin typeface="Carlito"/>
                <a:cs typeface="Carlito"/>
              </a:rPr>
              <a:t>Changing</a:t>
            </a:r>
            <a:r>
              <a:rPr lang="en-US" sz="2000" spc="-5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words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but</a:t>
            </a:r>
            <a:r>
              <a:rPr sz="2000" spc="-220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copying</a:t>
            </a:r>
            <a:r>
              <a:rPr lang="en-US" sz="2000" spc="-55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the</a:t>
            </a:r>
            <a:r>
              <a:rPr sz="2000" spc="-245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sentence</a:t>
            </a:r>
            <a:r>
              <a:rPr sz="2000" spc="-245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structure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10" dirty="0">
                <a:latin typeface="Carlito"/>
                <a:cs typeface="Carlito"/>
              </a:rPr>
              <a:t>of</a:t>
            </a:r>
            <a:r>
              <a:rPr lang="en-US" sz="2000" spc="10" dirty="0">
                <a:latin typeface="Carlito"/>
                <a:cs typeface="Carlito"/>
              </a:rPr>
              <a:t> </a:t>
            </a:r>
            <a:r>
              <a:rPr sz="2000" spc="10" dirty="0">
                <a:latin typeface="Carlito"/>
                <a:cs typeface="Carlito"/>
              </a:rPr>
              <a:t>a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source</a:t>
            </a:r>
            <a:r>
              <a:rPr sz="2000" spc="-245" dirty="0">
                <a:latin typeface="Carlito"/>
                <a:cs typeface="Carlito"/>
              </a:rPr>
              <a:t> </a:t>
            </a:r>
            <a:r>
              <a:rPr sz="2000" spc="-65" dirty="0">
                <a:latin typeface="Carlito"/>
                <a:cs typeface="Carlito"/>
              </a:rPr>
              <a:t>without</a:t>
            </a:r>
            <a:r>
              <a:rPr sz="2000" spc="190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giving  </a:t>
            </a:r>
            <a:r>
              <a:rPr sz="2000" spc="-80" dirty="0">
                <a:latin typeface="Carlito"/>
                <a:cs typeface="Carlito"/>
              </a:rPr>
              <a:t>credit</a:t>
            </a:r>
            <a:endParaRPr sz="2000" dirty="0">
              <a:latin typeface="Carlito"/>
              <a:cs typeface="Carlito"/>
            </a:endParaRPr>
          </a:p>
          <a:p>
            <a:pPr marL="241300" marR="1052195" indent="-228600">
              <a:lnSpc>
                <a:spcPts val="2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latin typeface="Carlito"/>
                <a:cs typeface="Carlito"/>
              </a:rPr>
              <a:t>Copying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so</a:t>
            </a:r>
            <a:r>
              <a:rPr sz="2000" spc="-210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many</a:t>
            </a:r>
            <a:r>
              <a:rPr sz="2000" spc="-26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words</a:t>
            </a:r>
            <a:r>
              <a:rPr sz="2000" spc="-240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or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ideas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from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215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source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that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it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makes</a:t>
            </a:r>
            <a:r>
              <a:rPr sz="2000" spc="-23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up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the  </a:t>
            </a:r>
            <a:r>
              <a:rPr sz="2000" spc="-45" dirty="0">
                <a:latin typeface="Carlito"/>
                <a:cs typeface="Carlito"/>
              </a:rPr>
              <a:t>majority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of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sz="2000" spc="-45" dirty="0">
                <a:latin typeface="Carlito"/>
                <a:cs typeface="Carlito"/>
              </a:rPr>
              <a:t>your</a:t>
            </a:r>
            <a:r>
              <a:rPr sz="2000" spc="-26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work,whether</a:t>
            </a:r>
            <a:r>
              <a:rPr sz="2000" spc="-254" dirty="0">
                <a:latin typeface="Carlito"/>
                <a:cs typeface="Carlito"/>
              </a:rPr>
              <a:t> </a:t>
            </a:r>
            <a:r>
              <a:rPr sz="2000" spc="-55" dirty="0">
                <a:latin typeface="Carlito"/>
                <a:cs typeface="Carlito"/>
              </a:rPr>
              <a:t>you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give</a:t>
            </a:r>
            <a:r>
              <a:rPr sz="2000" spc="-250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credit</a:t>
            </a:r>
            <a:r>
              <a:rPr sz="2000" spc="-22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or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not</a:t>
            </a:r>
            <a:endParaRPr sz="20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latin typeface="Carlito"/>
                <a:cs typeface="Carlito"/>
              </a:rPr>
              <a:t>Self</a:t>
            </a:r>
            <a:r>
              <a:rPr sz="2000" spc="-270" dirty="0">
                <a:latin typeface="Carlito"/>
                <a:cs typeface="Carlito"/>
              </a:rPr>
              <a:t> </a:t>
            </a:r>
            <a:r>
              <a:rPr sz="2000" spc="-70" dirty="0">
                <a:latin typeface="Carlito"/>
                <a:cs typeface="Carlito"/>
              </a:rPr>
              <a:t>plagiarism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700" b="1" spc="-105" dirty="0">
                <a:latin typeface="Carlito"/>
                <a:cs typeface="Carlito"/>
              </a:rPr>
              <a:t>Tools </a:t>
            </a:r>
            <a:r>
              <a:rPr sz="2700" b="1" spc="-20" dirty="0">
                <a:latin typeface="Carlito"/>
                <a:cs typeface="Carlito"/>
              </a:rPr>
              <a:t>to </a:t>
            </a:r>
            <a:r>
              <a:rPr sz="2700" b="1" spc="-15" dirty="0">
                <a:latin typeface="Carlito"/>
                <a:cs typeface="Carlito"/>
              </a:rPr>
              <a:t>check</a:t>
            </a:r>
            <a:r>
              <a:rPr sz="2700" b="1" spc="160" dirty="0">
                <a:latin typeface="Carlito"/>
                <a:cs typeface="Carlito"/>
              </a:rPr>
              <a:t> </a:t>
            </a:r>
            <a:r>
              <a:rPr sz="2700" b="1" spc="5" dirty="0">
                <a:latin typeface="Carlito"/>
                <a:cs typeface="Carlito"/>
              </a:rPr>
              <a:t>plagiarism</a:t>
            </a:r>
            <a:endParaRPr sz="2700" dirty="0">
              <a:latin typeface="Carlito"/>
              <a:cs typeface="Carlito"/>
            </a:endParaRPr>
          </a:p>
          <a:p>
            <a:pPr marL="533400" indent="-52070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000" spc="-110" dirty="0">
                <a:latin typeface="Carlito"/>
                <a:cs typeface="Carlito"/>
              </a:rPr>
              <a:t>Turnitin(</a:t>
            </a:r>
            <a:r>
              <a:rPr sz="20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</a:rPr>
              <a:t>https://</a:t>
            </a:r>
            <a:r>
              <a:rPr sz="2000" u="sng" spc="-1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www.youtube.com/watch?v=_OmEaqqI3-c</a:t>
            </a:r>
            <a:r>
              <a:rPr sz="2000" spc="-110" dirty="0">
                <a:latin typeface="Carlito"/>
                <a:cs typeface="Carlito"/>
                <a:hlinkClick r:id="rId2"/>
              </a:rPr>
              <a:t>)</a:t>
            </a:r>
            <a:endParaRPr sz="2000" dirty="0">
              <a:latin typeface="Carlito"/>
              <a:cs typeface="Carlito"/>
            </a:endParaRPr>
          </a:p>
          <a:p>
            <a:pPr marL="533400" indent="-5207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000" spc="-65" dirty="0">
                <a:latin typeface="Carlito"/>
                <a:cs typeface="Carlito"/>
              </a:rPr>
              <a:t>Dupli</a:t>
            </a:r>
            <a:r>
              <a:rPr sz="2000" spc="-220" dirty="0">
                <a:latin typeface="Carlito"/>
                <a:cs typeface="Carlito"/>
              </a:rPr>
              <a:t> </a:t>
            </a:r>
            <a:r>
              <a:rPr sz="2000" spc="-100" dirty="0">
                <a:latin typeface="Carlito"/>
                <a:cs typeface="Carlito"/>
              </a:rPr>
              <a:t>Checker</a:t>
            </a:r>
            <a:endParaRPr sz="2000" dirty="0">
              <a:latin typeface="Carlito"/>
              <a:cs typeface="Carlito"/>
            </a:endParaRPr>
          </a:p>
          <a:p>
            <a:pPr marL="533400" indent="-5207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000" spc="-70" dirty="0">
                <a:latin typeface="Carlito"/>
                <a:cs typeface="Carlito"/>
              </a:rPr>
              <a:t>Copyleaks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56600" y="3606800"/>
            <a:ext cx="35814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2258" y="6449669"/>
            <a:ext cx="329501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66800" marR="5080" indent="-1054100">
              <a:lnSpc>
                <a:spcPts val="1400"/>
              </a:lnSpc>
              <a:spcBef>
                <a:spcPts val="180"/>
              </a:spcBef>
            </a:pPr>
            <a:r>
              <a:rPr sz="1200" spc="-75" dirty="0">
                <a:latin typeface="Trebuchet MS"/>
                <a:cs typeface="Trebuchet MS"/>
              </a:rPr>
              <a:t>Source: </a:t>
            </a:r>
            <a:r>
              <a:rPr sz="1200" spc="-90" dirty="0">
                <a:latin typeface="Trebuchet MS"/>
                <a:cs typeface="Trebuchet MS"/>
              </a:rPr>
              <a:t>https://</a:t>
            </a:r>
            <a:r>
              <a:rPr sz="1200" u="sng" spc="-9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4"/>
              </a:rPr>
              <a:t>www.easybib.com/guides/5-stories-of- </a:t>
            </a:r>
            <a:r>
              <a:rPr sz="1200" spc="-9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plagiarism-in-2017/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5619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0" dirty="0"/>
              <a:t>How </a:t>
            </a:r>
            <a:r>
              <a:rPr sz="4400" spc="-15" dirty="0"/>
              <a:t>to </a:t>
            </a:r>
            <a:r>
              <a:rPr sz="4400" spc="-254" dirty="0"/>
              <a:t>Avoid</a:t>
            </a:r>
            <a:r>
              <a:rPr sz="4400" spc="-975" dirty="0"/>
              <a:t> </a:t>
            </a:r>
            <a:r>
              <a:rPr sz="4400" spc="-280" dirty="0"/>
              <a:t>Plagiarism?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828800"/>
            <a:ext cx="10515600" cy="3886200"/>
          </a:xfrm>
          <a:custGeom>
            <a:avLst/>
            <a:gdLst/>
            <a:ahLst/>
            <a:cxnLst/>
            <a:rect l="l" t="t" r="r" b="b"/>
            <a:pathLst>
              <a:path w="10515600" h="3886200">
                <a:moveTo>
                  <a:pt x="10515600" y="0"/>
                </a:moveTo>
                <a:lnTo>
                  <a:pt x="0" y="0"/>
                </a:lnTo>
                <a:lnTo>
                  <a:pt x="0" y="3886073"/>
                </a:lnTo>
                <a:lnTo>
                  <a:pt x="10515600" y="3886073"/>
                </a:lnTo>
                <a:lnTo>
                  <a:pt x="10515600" y="0"/>
                </a:lnTo>
                <a:close/>
              </a:path>
            </a:pathLst>
          </a:custGeom>
          <a:solidFill>
            <a:srgbClr val="EE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642706"/>
            <a:ext cx="10299065" cy="39446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u="heavy" spc="-1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Take 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good</a:t>
            </a:r>
            <a:r>
              <a:rPr sz="2800" b="1" u="heavy" spc="17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notes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ts val="2600"/>
              </a:lnSpc>
              <a:spcBef>
                <a:spcPts val="11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latin typeface="Carlito"/>
                <a:cs typeface="Carlito"/>
              </a:rPr>
              <a:t>While</a:t>
            </a:r>
            <a:r>
              <a:rPr sz="2400" spc="-229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researching,be</a:t>
            </a:r>
            <a:r>
              <a:rPr sz="2400" spc="-335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sure</a:t>
            </a:r>
            <a:r>
              <a:rPr sz="2400" spc="-125" dirty="0">
                <a:latin typeface="Carlito"/>
                <a:cs typeface="Carlito"/>
              </a:rPr>
              <a:t> to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sz="2400" spc="-125" dirty="0">
                <a:latin typeface="Carlito"/>
                <a:cs typeface="Carlito"/>
              </a:rPr>
              <a:t>take </a:t>
            </a:r>
            <a:r>
              <a:rPr sz="2400" spc="-20" dirty="0" err="1">
                <a:latin typeface="Carlito"/>
                <a:cs typeface="Carlito"/>
              </a:rPr>
              <a:t>noteof</a:t>
            </a:r>
            <a:r>
              <a:rPr sz="2400" spc="-26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important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quotes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and</a:t>
            </a:r>
            <a:r>
              <a:rPr sz="2400" spc="-19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information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that</a:t>
            </a:r>
            <a:r>
              <a:rPr sz="2400" spc="7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you</a:t>
            </a:r>
            <a:r>
              <a:rPr lang="en-US" sz="2400" spc="-4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think  </a:t>
            </a:r>
            <a:r>
              <a:rPr sz="2400" spc="-55" dirty="0">
                <a:latin typeface="Carlito"/>
                <a:cs typeface="Carlito"/>
              </a:rPr>
              <a:t>you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might</a:t>
            </a:r>
            <a:r>
              <a:rPr lang="en-US" sz="2400" spc="-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use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your</a:t>
            </a:r>
            <a:r>
              <a:rPr lang="en-US" sz="2400" spc="-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paper</a:t>
            </a:r>
            <a:endParaRPr sz="2400" dirty="0">
              <a:latin typeface="Carlito"/>
              <a:cs typeface="Carlito"/>
            </a:endParaRPr>
          </a:p>
          <a:p>
            <a:pPr marL="241300" marR="207645" indent="-228600">
              <a:lnSpc>
                <a:spcPts val="26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0" dirty="0">
                <a:latin typeface="Carlito"/>
                <a:cs typeface="Carlito"/>
              </a:rPr>
              <a:t>Save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the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citation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information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the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author,</a:t>
            </a:r>
            <a:r>
              <a:rPr lang="en-US" sz="2400" spc="-80" dirty="0">
                <a:latin typeface="Carlito"/>
                <a:cs typeface="Carlito"/>
              </a:rPr>
              <a:t> </a:t>
            </a:r>
            <a:r>
              <a:rPr sz="2400" spc="-80" dirty="0" err="1">
                <a:latin typeface="Carlito"/>
                <a:cs typeface="Carlito"/>
              </a:rPr>
              <a:t>title,and</a:t>
            </a:r>
            <a:r>
              <a:rPr sz="2400" spc="-19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pagenumber</a:t>
            </a:r>
            <a:r>
              <a:rPr sz="2400" spc="-260" dirty="0">
                <a:latin typeface="Carlito"/>
                <a:cs typeface="Carlito"/>
              </a:rPr>
              <a:t> </a:t>
            </a:r>
            <a:r>
              <a:rPr sz="2400" spc="20" dirty="0">
                <a:latin typeface="Carlito"/>
                <a:cs typeface="Carlito"/>
              </a:rPr>
              <a:t>,so</a:t>
            </a:r>
            <a:r>
              <a:rPr sz="2400" spc="-19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that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you</a:t>
            </a:r>
            <a:r>
              <a:rPr sz="2400" spc="-185" dirty="0">
                <a:latin typeface="Carlito"/>
                <a:cs typeface="Carlito"/>
              </a:rPr>
              <a:t> </a:t>
            </a:r>
            <a:r>
              <a:rPr sz="2400" spc="-90" dirty="0">
                <a:latin typeface="Carlito"/>
                <a:cs typeface="Carlito"/>
              </a:rPr>
              <a:t>can</a:t>
            </a:r>
            <a:r>
              <a:rPr sz="2400" spc="135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easily</a:t>
            </a:r>
            <a:r>
              <a:rPr sz="2400" spc="-215" dirty="0">
                <a:latin typeface="Carlito"/>
                <a:cs typeface="Carlito"/>
              </a:rPr>
              <a:t> </a:t>
            </a:r>
            <a:r>
              <a:rPr sz="2400" spc="-145" dirty="0">
                <a:latin typeface="Carlito"/>
                <a:cs typeface="Carlito"/>
              </a:rPr>
              <a:t>cite  </a:t>
            </a:r>
            <a:r>
              <a:rPr sz="2400" spc="-30" dirty="0">
                <a:latin typeface="Carlito"/>
                <a:cs typeface="Carlito"/>
              </a:rPr>
              <a:t>it</a:t>
            </a:r>
            <a:r>
              <a:rPr sz="2400" spc="-35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75" dirty="0" err="1">
                <a:latin typeface="Carlito"/>
                <a:cs typeface="Carlito"/>
              </a:rPr>
              <a:t>yourpaper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b="1" u="heavy" spc="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Cite</a:t>
            </a:r>
            <a:r>
              <a:rPr sz="2800" b="1" u="heavy" spc="-14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800" b="1" u="heavy" spc="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correctly</a:t>
            </a:r>
            <a:endParaRPr sz="2800" dirty="0">
              <a:latin typeface="Carlito"/>
              <a:cs typeface="Carlito"/>
            </a:endParaRPr>
          </a:p>
          <a:p>
            <a:pPr marL="241300" marR="473709" indent="-228600">
              <a:lnSpc>
                <a:spcPts val="2600"/>
              </a:lnSpc>
              <a:spcBef>
                <a:spcPts val="11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rlito"/>
                <a:cs typeface="Carlito"/>
              </a:rPr>
              <a:t>Anytimeyou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use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words</a:t>
            </a:r>
            <a:r>
              <a:rPr sz="2400" spc="-18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from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another</a:t>
            </a:r>
            <a:r>
              <a:rPr sz="2400" spc="-18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source,such</a:t>
            </a:r>
            <a:r>
              <a:rPr sz="2400" spc="-210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as</a:t>
            </a:r>
            <a:r>
              <a:rPr sz="2400" spc="-1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114" dirty="0">
                <a:latin typeface="Carlito"/>
                <a:cs typeface="Carlito"/>
              </a:rPr>
              <a:t>Web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spc="-160" dirty="0">
                <a:latin typeface="Carlito"/>
                <a:cs typeface="Carlito"/>
              </a:rPr>
              <a:t>site,</a:t>
            </a:r>
            <a:r>
              <a:rPr sz="2400" spc="-14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book,journal</a:t>
            </a:r>
            <a:r>
              <a:rPr sz="2400" spc="105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article,  </a:t>
            </a:r>
            <a:r>
              <a:rPr sz="2400" spc="-55" dirty="0">
                <a:latin typeface="Carlito"/>
                <a:cs typeface="Carlito"/>
              </a:rPr>
              <a:t>you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must</a:t>
            </a:r>
            <a:r>
              <a:rPr sz="2400" spc="-250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give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sz="2400" spc="-65" dirty="0">
                <a:latin typeface="Carlito"/>
                <a:cs typeface="Carlito"/>
              </a:rPr>
              <a:t>proper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credit</a:t>
            </a:r>
            <a:r>
              <a:rPr lang="en-US" sz="2400" spc="-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to</a:t>
            </a:r>
            <a:r>
              <a:rPr lang="en-US" sz="2400" spc="-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the</a:t>
            </a:r>
            <a:r>
              <a:rPr lang="en-US" sz="2400" spc="-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source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59511"/>
            <a:ext cx="5619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0" dirty="0"/>
              <a:t>How </a:t>
            </a:r>
            <a:r>
              <a:rPr sz="4400" spc="-15" dirty="0"/>
              <a:t>to </a:t>
            </a:r>
            <a:r>
              <a:rPr sz="4400" spc="-254" dirty="0"/>
              <a:t>Avoid</a:t>
            </a:r>
            <a:r>
              <a:rPr sz="4400" spc="-975" dirty="0"/>
              <a:t> </a:t>
            </a:r>
            <a:r>
              <a:rPr sz="4400" spc="-280" dirty="0"/>
              <a:t>Plagiarism?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790700"/>
            <a:ext cx="10515600" cy="4508500"/>
          </a:xfrm>
          <a:custGeom>
            <a:avLst/>
            <a:gdLst/>
            <a:ahLst/>
            <a:cxnLst/>
            <a:rect l="l" t="t" r="r" b="b"/>
            <a:pathLst>
              <a:path w="10515600" h="4508500">
                <a:moveTo>
                  <a:pt x="10515600" y="0"/>
                </a:moveTo>
                <a:lnTo>
                  <a:pt x="0" y="0"/>
                </a:lnTo>
                <a:lnTo>
                  <a:pt x="0" y="4507992"/>
                </a:lnTo>
                <a:lnTo>
                  <a:pt x="10515600" y="4507992"/>
                </a:lnTo>
                <a:lnTo>
                  <a:pt x="10515600" y="0"/>
                </a:lnTo>
                <a:close/>
              </a:path>
            </a:pathLst>
          </a:custGeom>
          <a:solidFill>
            <a:srgbClr val="EEF3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1634763"/>
            <a:ext cx="10104120" cy="447064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3100" b="1" u="heavy" spc="-2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Use </a:t>
            </a:r>
            <a:r>
              <a:rPr sz="3100" b="1" u="heavy" spc="2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quotes</a:t>
            </a:r>
            <a:r>
              <a:rPr sz="3100" b="1" u="heavy" spc="-18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3100" b="1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effectively</a:t>
            </a:r>
            <a:endParaRPr sz="3100" dirty="0">
              <a:latin typeface="Carlito"/>
              <a:cs typeface="Carlito"/>
            </a:endParaRPr>
          </a:p>
          <a:p>
            <a:pPr marL="241300" marR="1033144" indent="-228600">
              <a:lnSpc>
                <a:spcPts val="2400"/>
              </a:lnSpc>
              <a:spcBef>
                <a:spcPts val="5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latin typeface="Carlito"/>
                <a:cs typeface="Carlito"/>
              </a:rPr>
              <a:t>Changing</a:t>
            </a:r>
            <a:r>
              <a:rPr lang="en-US" sz="2200" spc="-45" dirty="0">
                <a:latin typeface="Carlito"/>
                <a:cs typeface="Carlito"/>
              </a:rPr>
              <a:t> </a:t>
            </a:r>
            <a:r>
              <a:rPr sz="2200" spc="-45" dirty="0">
                <a:latin typeface="Carlito"/>
                <a:cs typeface="Carlito"/>
              </a:rPr>
              <a:t>a</a:t>
            </a:r>
            <a:r>
              <a:rPr lang="en-US" sz="2200" spc="-45" dirty="0">
                <a:latin typeface="Carlito"/>
                <a:cs typeface="Carlito"/>
              </a:rPr>
              <a:t> </a:t>
            </a:r>
            <a:r>
              <a:rPr sz="2200" spc="-45" dirty="0">
                <a:latin typeface="Carlito"/>
                <a:cs typeface="Carlito"/>
              </a:rPr>
              <a:t>few </a:t>
            </a:r>
            <a:r>
              <a:rPr sz="2200" spc="-40" dirty="0">
                <a:latin typeface="Carlito"/>
                <a:cs typeface="Carlito"/>
              </a:rPr>
              <a:t>words</a:t>
            </a:r>
            <a:r>
              <a:rPr lang="en-US" sz="2200" spc="-40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here </a:t>
            </a:r>
            <a:r>
              <a:rPr sz="2200" spc="-45" dirty="0">
                <a:latin typeface="Carlito"/>
                <a:cs typeface="Carlito"/>
              </a:rPr>
              <a:t>and</a:t>
            </a:r>
            <a:r>
              <a:rPr lang="en-US" sz="2200" spc="-45" dirty="0">
                <a:latin typeface="Carlito"/>
                <a:cs typeface="Carlito"/>
              </a:rPr>
              <a:t> </a:t>
            </a:r>
            <a:r>
              <a:rPr sz="2200" spc="-45" dirty="0">
                <a:latin typeface="Carlito"/>
                <a:cs typeface="Carlito"/>
              </a:rPr>
              <a:t>there </a:t>
            </a:r>
            <a:r>
              <a:rPr sz="2200" spc="-55" dirty="0">
                <a:latin typeface="Carlito"/>
                <a:cs typeface="Carlito"/>
              </a:rPr>
              <a:t>is </a:t>
            </a:r>
            <a:r>
              <a:rPr sz="2200" spc="-45" dirty="0">
                <a:latin typeface="Carlito"/>
                <a:cs typeface="Carlito"/>
              </a:rPr>
              <a:t>not </a:t>
            </a:r>
            <a:r>
              <a:rPr sz="2200" spc="-70" dirty="0">
                <a:latin typeface="Carlito"/>
                <a:cs typeface="Carlito"/>
              </a:rPr>
              <a:t>enough to avoid</a:t>
            </a:r>
            <a:r>
              <a:rPr lang="en-US" sz="2200" spc="-70" dirty="0">
                <a:latin typeface="Carlito"/>
                <a:cs typeface="Carlito"/>
              </a:rPr>
              <a:t> </a:t>
            </a:r>
            <a:r>
              <a:rPr sz="2200" spc="-70" dirty="0">
                <a:latin typeface="Carlito"/>
                <a:cs typeface="Carlito"/>
              </a:rPr>
              <a:t>plagiarism. </a:t>
            </a:r>
            <a:r>
              <a:rPr sz="2200" spc="-55" dirty="0">
                <a:latin typeface="Carlito"/>
                <a:cs typeface="Carlito"/>
              </a:rPr>
              <a:t>Either</a:t>
            </a:r>
            <a:r>
              <a:rPr lang="en-US" sz="2200" spc="-5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put</a:t>
            </a:r>
            <a:r>
              <a:rPr lang="en-US" sz="2200" spc="-5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the  </a:t>
            </a:r>
            <a:r>
              <a:rPr sz="2200" spc="-150" dirty="0">
                <a:latin typeface="Carlito"/>
                <a:cs typeface="Carlito"/>
              </a:rPr>
              <a:t>exact</a:t>
            </a:r>
            <a:r>
              <a:rPr sz="2200" spc="-235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phrase</a:t>
            </a:r>
            <a:r>
              <a:rPr lang="en-US" sz="2200" spc="-40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you</a:t>
            </a:r>
            <a:r>
              <a:rPr lang="en-US" sz="2200" spc="-40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are</a:t>
            </a:r>
            <a:r>
              <a:rPr lang="en-US" sz="2200" spc="-40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quoting</a:t>
            </a:r>
            <a:r>
              <a:rPr sz="2200" spc="-22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in</a:t>
            </a:r>
            <a:r>
              <a:rPr sz="2200" spc="-2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quotation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marks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or</a:t>
            </a:r>
            <a:r>
              <a:rPr sz="2200" spc="-150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rewrite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it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entirely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in</a:t>
            </a:r>
            <a:r>
              <a:rPr sz="2200" spc="-250" dirty="0">
                <a:latin typeface="Carlito"/>
                <a:cs typeface="Carlito"/>
              </a:rPr>
              <a:t> </a:t>
            </a:r>
            <a:r>
              <a:rPr sz="2200" spc="-35" dirty="0">
                <a:latin typeface="Carlito"/>
                <a:cs typeface="Carlito"/>
              </a:rPr>
              <a:t>your</a:t>
            </a:r>
            <a:r>
              <a:rPr lang="en-US" sz="2200" spc="-35" dirty="0">
                <a:latin typeface="Carlito"/>
                <a:cs typeface="Carlito"/>
              </a:rPr>
              <a:t> </a:t>
            </a:r>
            <a:r>
              <a:rPr sz="2200" spc="-35" dirty="0">
                <a:latin typeface="Carlito"/>
                <a:cs typeface="Carlito"/>
              </a:rPr>
              <a:t>own</a:t>
            </a:r>
            <a:r>
              <a:rPr sz="2200" spc="-14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words</a:t>
            </a:r>
            <a:endParaRPr sz="2200" dirty="0">
              <a:latin typeface="Carlito"/>
              <a:cs typeface="Carlito"/>
            </a:endParaRPr>
          </a:p>
          <a:p>
            <a:pPr marL="241300" marR="716280" indent="-228600">
              <a:lnSpc>
                <a:spcPct val="79500"/>
              </a:lnSpc>
              <a:spcBef>
                <a:spcPts val="10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latin typeface="Carlito"/>
                <a:cs typeface="Carlito"/>
              </a:rPr>
              <a:t>Quoting</a:t>
            </a:r>
            <a:r>
              <a:rPr sz="2200" spc="-120" dirty="0">
                <a:latin typeface="Carlito"/>
                <a:cs typeface="Carlito"/>
              </a:rPr>
              <a:t> </a:t>
            </a:r>
            <a:r>
              <a:rPr sz="2200" spc="-95" dirty="0">
                <a:latin typeface="Carlito"/>
                <a:cs typeface="Carlito"/>
              </a:rPr>
              <a:t>extensively</a:t>
            </a:r>
            <a:r>
              <a:rPr sz="2200" spc="-285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from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another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 err="1">
                <a:latin typeface="Carlito"/>
                <a:cs typeface="Carlito"/>
              </a:rPr>
              <a:t>source,even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if</a:t>
            </a:r>
            <a:r>
              <a:rPr lang="en-US" sz="2200" spc="-5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you</a:t>
            </a:r>
            <a:r>
              <a:rPr sz="2200" spc="-240" dirty="0">
                <a:latin typeface="Carlito"/>
                <a:cs typeface="Carlito"/>
              </a:rPr>
              <a:t> </a:t>
            </a:r>
            <a:r>
              <a:rPr sz="2200" spc="-30" dirty="0">
                <a:latin typeface="Carlito"/>
                <a:cs typeface="Carlito"/>
              </a:rPr>
              <a:t>do</a:t>
            </a:r>
            <a:r>
              <a:rPr sz="2200" spc="-24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it</a:t>
            </a:r>
            <a:r>
              <a:rPr sz="2200" spc="-220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properly</a:t>
            </a:r>
            <a:r>
              <a:rPr lang="en-US" sz="2200" spc="-80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,isnot</a:t>
            </a:r>
            <a:r>
              <a:rPr sz="2200" spc="-215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appropriate</a:t>
            </a:r>
            <a:r>
              <a:rPr sz="2200" spc="15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for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a  </a:t>
            </a:r>
            <a:r>
              <a:rPr sz="2200" spc="-110" dirty="0">
                <a:latin typeface="Carlito"/>
                <a:cs typeface="Carlito"/>
              </a:rPr>
              <a:t>research</a:t>
            </a:r>
            <a:r>
              <a:rPr lang="en-US" sz="2200" spc="-110" dirty="0">
                <a:latin typeface="Carlito"/>
                <a:cs typeface="Carlito"/>
              </a:rPr>
              <a:t> </a:t>
            </a:r>
            <a:r>
              <a:rPr sz="2200" spc="-110" dirty="0">
                <a:latin typeface="Carlito"/>
                <a:cs typeface="Carlito"/>
              </a:rPr>
              <a:t>paper.</a:t>
            </a:r>
            <a:endParaRPr sz="2200" dirty="0">
              <a:latin typeface="Carlito"/>
              <a:cs typeface="Carlito"/>
            </a:endParaRPr>
          </a:p>
          <a:p>
            <a:pPr marL="698500" marR="540385" lvl="1" indent="-228600">
              <a:lnSpc>
                <a:spcPct val="78900"/>
              </a:lnSpc>
              <a:spcBef>
                <a:spcPts val="5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90" dirty="0">
                <a:latin typeface="Carlito"/>
                <a:cs typeface="Carlito"/>
              </a:rPr>
              <a:t>Use </a:t>
            </a:r>
            <a:r>
              <a:rPr sz="1900" spc="-105" dirty="0">
                <a:latin typeface="Carlito"/>
                <a:cs typeface="Carlito"/>
              </a:rPr>
              <a:t>quotations </a:t>
            </a:r>
            <a:r>
              <a:rPr sz="1900" spc="-70" dirty="0">
                <a:latin typeface="Carlito"/>
                <a:cs typeface="Carlito"/>
              </a:rPr>
              <a:t>to </a:t>
            </a:r>
            <a:r>
              <a:rPr sz="1900" spc="-90" dirty="0">
                <a:latin typeface="Carlito"/>
                <a:cs typeface="Carlito"/>
              </a:rPr>
              <a:t>support </a:t>
            </a:r>
            <a:r>
              <a:rPr sz="1900" spc="-65" dirty="0">
                <a:latin typeface="Carlito"/>
                <a:cs typeface="Carlito"/>
              </a:rPr>
              <a:t>your </a:t>
            </a:r>
            <a:r>
              <a:rPr sz="1900" spc="-100" dirty="0">
                <a:latin typeface="Carlito"/>
                <a:cs typeface="Carlito"/>
              </a:rPr>
              <a:t>arguments </a:t>
            </a:r>
            <a:r>
              <a:rPr sz="1900" spc="-55" dirty="0">
                <a:latin typeface="Carlito"/>
                <a:cs typeface="Carlito"/>
              </a:rPr>
              <a:t>or </a:t>
            </a:r>
            <a:r>
              <a:rPr sz="1900" spc="-90" dirty="0">
                <a:latin typeface="Carlito"/>
                <a:cs typeface="Carlito"/>
              </a:rPr>
              <a:t>clarify</a:t>
            </a:r>
            <a:r>
              <a:rPr lang="en-US" sz="1900" spc="-90" dirty="0">
                <a:latin typeface="Carlito"/>
                <a:cs typeface="Carlito"/>
              </a:rPr>
              <a:t> </a:t>
            </a:r>
            <a:r>
              <a:rPr sz="1900" spc="-90" dirty="0">
                <a:latin typeface="Carlito"/>
                <a:cs typeface="Carlito"/>
              </a:rPr>
              <a:t>important </a:t>
            </a:r>
            <a:r>
              <a:rPr sz="1900" spc="-105" dirty="0">
                <a:latin typeface="Carlito"/>
                <a:cs typeface="Carlito"/>
              </a:rPr>
              <a:t>points, </a:t>
            </a:r>
            <a:r>
              <a:rPr sz="1900" spc="-70" dirty="0">
                <a:latin typeface="Carlito"/>
                <a:cs typeface="Carlito"/>
              </a:rPr>
              <a:t>but createyour </a:t>
            </a:r>
            <a:r>
              <a:rPr sz="1900" spc="-55" dirty="0">
                <a:latin typeface="Carlito"/>
                <a:cs typeface="Carlito"/>
              </a:rPr>
              <a:t>own </a:t>
            </a:r>
            <a:r>
              <a:rPr sz="1900" spc="-95" dirty="0">
                <a:latin typeface="Carlito"/>
                <a:cs typeface="Carlito"/>
              </a:rPr>
              <a:t>argument  </a:t>
            </a:r>
            <a:r>
              <a:rPr sz="1900" spc="-100" dirty="0">
                <a:latin typeface="Carlito"/>
                <a:cs typeface="Carlito"/>
              </a:rPr>
              <a:t>using </a:t>
            </a:r>
            <a:r>
              <a:rPr sz="1900" spc="-65" dirty="0">
                <a:latin typeface="Carlito"/>
                <a:cs typeface="Carlito"/>
              </a:rPr>
              <a:t>your </a:t>
            </a:r>
            <a:r>
              <a:rPr sz="1900" spc="-55" dirty="0">
                <a:latin typeface="Carlito"/>
                <a:cs typeface="Carlito"/>
              </a:rPr>
              <a:t>own </a:t>
            </a:r>
            <a:r>
              <a:rPr sz="1900" spc="-80" dirty="0">
                <a:latin typeface="Carlito"/>
                <a:cs typeface="Carlito"/>
              </a:rPr>
              <a:t>words." </a:t>
            </a:r>
            <a:r>
              <a:rPr sz="1700" spc="-90" dirty="0">
                <a:latin typeface="Carlito"/>
                <a:cs typeface="Carlito"/>
              </a:rPr>
              <a:t>(Penn</a:t>
            </a:r>
            <a:r>
              <a:rPr sz="1700" spc="-125" dirty="0">
                <a:latin typeface="Carlito"/>
                <a:cs typeface="Carlito"/>
              </a:rPr>
              <a:t> </a:t>
            </a:r>
            <a:r>
              <a:rPr sz="1700" spc="-35" dirty="0">
                <a:latin typeface="Carlito"/>
                <a:cs typeface="Carlito"/>
              </a:rPr>
              <a:t>State,2012)</a:t>
            </a:r>
            <a:endParaRPr sz="2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3100" b="1" u="heavy" spc="-4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Paraphrase</a:t>
            </a:r>
            <a:r>
              <a:rPr sz="3100" b="1" u="heavy" spc="-7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3100" b="1" u="heavy" spc="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correctly</a:t>
            </a:r>
            <a:endParaRPr sz="3100" dirty="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80800"/>
              </a:lnSpc>
              <a:spcBef>
                <a:spcPts val="10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20" dirty="0">
                <a:latin typeface="Carlito"/>
                <a:cs typeface="Carlito"/>
              </a:rPr>
              <a:t>"In </a:t>
            </a:r>
            <a:r>
              <a:rPr sz="2200" dirty="0">
                <a:latin typeface="Carlito"/>
                <a:cs typeface="Carlito"/>
              </a:rPr>
              <a:t>a </a:t>
            </a:r>
            <a:r>
              <a:rPr sz="2200" spc="-114" dirty="0">
                <a:latin typeface="Carlito"/>
                <a:cs typeface="Carlito"/>
              </a:rPr>
              <a:t>paraphrase, </a:t>
            </a:r>
            <a:r>
              <a:rPr sz="2200" spc="-55" dirty="0">
                <a:latin typeface="Carlito"/>
                <a:cs typeface="Carlito"/>
              </a:rPr>
              <a:t>you </a:t>
            </a:r>
            <a:r>
              <a:rPr sz="2200" spc="-95" dirty="0">
                <a:latin typeface="Carlito"/>
                <a:cs typeface="Carlito"/>
              </a:rPr>
              <a:t>rewrite </a:t>
            </a:r>
            <a:r>
              <a:rPr sz="2200" spc="-100" dirty="0">
                <a:latin typeface="Carlito"/>
                <a:cs typeface="Carlito"/>
              </a:rPr>
              <a:t>what </a:t>
            </a:r>
            <a:r>
              <a:rPr sz="2200" spc="-60" dirty="0">
                <a:latin typeface="Carlito"/>
                <a:cs typeface="Carlito"/>
              </a:rPr>
              <a:t>someone </a:t>
            </a:r>
            <a:r>
              <a:rPr sz="2200" spc="-70" dirty="0">
                <a:latin typeface="Carlito"/>
                <a:cs typeface="Carlito"/>
              </a:rPr>
              <a:t>else </a:t>
            </a:r>
            <a:r>
              <a:rPr sz="2200" spc="-40" dirty="0">
                <a:latin typeface="Carlito"/>
                <a:cs typeface="Carlito"/>
              </a:rPr>
              <a:t>has </a:t>
            </a:r>
            <a:r>
              <a:rPr sz="2200" spc="-85" dirty="0">
                <a:latin typeface="Carlito"/>
                <a:cs typeface="Carlito"/>
              </a:rPr>
              <a:t>said </a:t>
            </a:r>
            <a:r>
              <a:rPr sz="2200" spc="-55" dirty="0">
                <a:latin typeface="Carlito"/>
                <a:cs typeface="Carlito"/>
              </a:rPr>
              <a:t>in </a:t>
            </a:r>
            <a:r>
              <a:rPr sz="2200" spc="-80" dirty="0">
                <a:latin typeface="Carlito"/>
                <a:cs typeface="Carlito"/>
              </a:rPr>
              <a:t>your </a:t>
            </a:r>
            <a:r>
              <a:rPr sz="2200" spc="-50" dirty="0">
                <a:latin typeface="Carlito"/>
                <a:cs typeface="Carlito"/>
              </a:rPr>
              <a:t>own </a:t>
            </a:r>
            <a:r>
              <a:rPr sz="2200" spc="-185" dirty="0">
                <a:latin typeface="Carlito"/>
                <a:cs typeface="Carlito"/>
              </a:rPr>
              <a:t>way. </a:t>
            </a:r>
            <a:r>
              <a:rPr sz="2200" spc="-135" dirty="0">
                <a:latin typeface="Carlito"/>
                <a:cs typeface="Carlito"/>
              </a:rPr>
              <a:t>Just </a:t>
            </a:r>
            <a:r>
              <a:rPr sz="2200" spc="-30" dirty="0">
                <a:latin typeface="Carlito"/>
                <a:cs typeface="Carlito"/>
              </a:rPr>
              <a:t>as </a:t>
            </a:r>
            <a:r>
              <a:rPr sz="2200" spc="-55" dirty="0">
                <a:latin typeface="Carlito"/>
                <a:cs typeface="Carlito"/>
              </a:rPr>
              <a:t>you have </a:t>
            </a:r>
            <a:r>
              <a:rPr sz="2200" dirty="0">
                <a:latin typeface="Carlito"/>
                <a:cs typeface="Carlito"/>
              </a:rPr>
              <a:t>a  </a:t>
            </a:r>
            <a:r>
              <a:rPr sz="2200" spc="-95" dirty="0">
                <a:latin typeface="Carlito"/>
                <a:cs typeface="Carlito"/>
              </a:rPr>
              <a:t>personality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that</a:t>
            </a:r>
            <a:r>
              <a:rPr sz="2200" spc="-229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is</a:t>
            </a:r>
            <a:r>
              <a:rPr sz="2200" spc="-155" dirty="0">
                <a:latin typeface="Carlito"/>
                <a:cs typeface="Carlito"/>
              </a:rPr>
              <a:t> </a:t>
            </a:r>
            <a:r>
              <a:rPr sz="2200" spc="-105" dirty="0">
                <a:latin typeface="Carlito"/>
                <a:cs typeface="Carlito"/>
              </a:rPr>
              <a:t>different</a:t>
            </a:r>
            <a:r>
              <a:rPr sz="2200" spc="-235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from</a:t>
            </a:r>
            <a:r>
              <a:rPr sz="2200" spc="-150" dirty="0">
                <a:latin typeface="Carlito"/>
                <a:cs typeface="Carlito"/>
              </a:rPr>
              <a:t> </a:t>
            </a:r>
            <a:r>
              <a:rPr sz="2200" spc="-75" dirty="0">
                <a:latin typeface="Carlito"/>
                <a:cs typeface="Carlito"/>
              </a:rPr>
              <a:t>everyone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75" dirty="0">
                <a:latin typeface="Carlito"/>
                <a:cs typeface="Carlito"/>
              </a:rPr>
              <a:t>else's,</a:t>
            </a:r>
            <a:r>
              <a:rPr sz="2200" spc="-14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you</a:t>
            </a:r>
            <a:r>
              <a:rPr sz="2200" spc="-150" dirty="0">
                <a:latin typeface="Carlito"/>
                <a:cs typeface="Carlito"/>
              </a:rPr>
              <a:t> </a:t>
            </a:r>
            <a:r>
              <a:rPr sz="2200" spc="-30" dirty="0">
                <a:latin typeface="Carlito"/>
                <a:cs typeface="Carlito"/>
              </a:rPr>
              <a:t>as</a:t>
            </a:r>
            <a:r>
              <a:rPr sz="2200" spc="-5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</a:t>
            </a:r>
            <a:r>
              <a:rPr sz="2200" spc="-150" dirty="0">
                <a:latin typeface="Carlito"/>
                <a:cs typeface="Carlito"/>
              </a:rPr>
              <a:t> </a:t>
            </a:r>
            <a:r>
              <a:rPr sz="2200" spc="-85" dirty="0">
                <a:latin typeface="Carlito"/>
                <a:cs typeface="Carlito"/>
              </a:rPr>
              <a:t>writer</a:t>
            </a:r>
            <a:r>
              <a:rPr sz="2200" spc="-165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have</a:t>
            </a:r>
            <a:r>
              <a:rPr sz="2200" spc="-190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your</a:t>
            </a:r>
            <a:r>
              <a:rPr sz="2200" spc="-165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own</a:t>
            </a:r>
            <a:r>
              <a:rPr sz="2200" spc="360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voice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40" dirty="0">
                <a:latin typeface="Carlito"/>
                <a:cs typeface="Carlito"/>
              </a:rPr>
              <a:t>and</a:t>
            </a:r>
            <a:r>
              <a:rPr sz="2200" spc="-50" dirty="0">
                <a:latin typeface="Carlito"/>
                <a:cs typeface="Carlito"/>
              </a:rPr>
              <a:t> </a:t>
            </a:r>
            <a:r>
              <a:rPr sz="2200" spc="-120" dirty="0">
                <a:latin typeface="Carlito"/>
                <a:cs typeface="Carlito"/>
              </a:rPr>
              <a:t>style.  </a:t>
            </a:r>
            <a:r>
              <a:rPr sz="2200" spc="-30" dirty="0">
                <a:latin typeface="Carlito"/>
                <a:cs typeface="Carlito"/>
              </a:rPr>
              <a:t>When</a:t>
            </a:r>
            <a:r>
              <a:rPr sz="2200" spc="-55" dirty="0">
                <a:latin typeface="Carlito"/>
                <a:cs typeface="Carlito"/>
              </a:rPr>
              <a:t> you</a:t>
            </a:r>
            <a:r>
              <a:rPr sz="2200" spc="-155" dirty="0">
                <a:latin typeface="Carlito"/>
                <a:cs typeface="Carlito"/>
              </a:rPr>
              <a:t> </a:t>
            </a:r>
            <a:r>
              <a:rPr sz="2200" spc="-85" dirty="0">
                <a:latin typeface="Carlito"/>
                <a:cs typeface="Carlito"/>
              </a:rPr>
              <a:t>write,</a:t>
            </a:r>
            <a:r>
              <a:rPr sz="2200" spc="-250" dirty="0">
                <a:latin typeface="Carlito"/>
                <a:cs typeface="Carlito"/>
              </a:rPr>
              <a:t> </a:t>
            </a:r>
            <a:r>
              <a:rPr sz="2200" spc="-75" dirty="0">
                <a:latin typeface="Carlito"/>
                <a:cs typeface="Carlito"/>
              </a:rPr>
              <a:t>even</a:t>
            </a:r>
            <a:r>
              <a:rPr sz="2200" spc="-150" dirty="0">
                <a:latin typeface="Carlito"/>
                <a:cs typeface="Carlito"/>
              </a:rPr>
              <a:t> </a:t>
            </a:r>
            <a:r>
              <a:rPr sz="2200" spc="-60" dirty="0">
                <a:latin typeface="Carlito"/>
                <a:cs typeface="Carlito"/>
              </a:rPr>
              <a:t>when</a:t>
            </a:r>
            <a:r>
              <a:rPr sz="2200" spc="-15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you</a:t>
            </a:r>
            <a:r>
              <a:rPr sz="2200" spc="-155" dirty="0">
                <a:latin typeface="Carlito"/>
                <a:cs typeface="Carlito"/>
              </a:rPr>
              <a:t> </a:t>
            </a:r>
            <a:r>
              <a:rPr sz="2200" spc="-45" dirty="0">
                <a:latin typeface="Carlito"/>
                <a:cs typeface="Carlito"/>
              </a:rPr>
              <a:t>are</a:t>
            </a:r>
            <a:r>
              <a:rPr sz="2200" spc="-90" dirty="0">
                <a:latin typeface="Carlito"/>
                <a:cs typeface="Carlito"/>
              </a:rPr>
              <a:t> </a:t>
            </a:r>
            <a:r>
              <a:rPr sz="2200" spc="-105" dirty="0">
                <a:latin typeface="Carlito"/>
                <a:cs typeface="Carlito"/>
              </a:rPr>
              <a:t>paraphrasing,</a:t>
            </a:r>
            <a:r>
              <a:rPr sz="2200" spc="-14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your</a:t>
            </a:r>
            <a:r>
              <a:rPr sz="2200" spc="-170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writing</a:t>
            </a:r>
            <a:r>
              <a:rPr sz="2200" spc="-235" dirty="0">
                <a:latin typeface="Carlito"/>
                <a:cs typeface="Carlito"/>
              </a:rPr>
              <a:t> </a:t>
            </a:r>
            <a:r>
              <a:rPr sz="2200" spc="-60" dirty="0">
                <a:latin typeface="Carlito"/>
                <a:cs typeface="Carlito"/>
              </a:rPr>
              <a:t>should</a:t>
            </a:r>
            <a:r>
              <a:rPr sz="2200" spc="355" dirty="0">
                <a:latin typeface="Carlito"/>
                <a:cs typeface="Carlito"/>
              </a:rPr>
              <a:t> </a:t>
            </a:r>
            <a:r>
              <a:rPr sz="2200" spc="-30" dirty="0">
                <a:latin typeface="Carlito"/>
                <a:cs typeface="Carlito"/>
              </a:rPr>
              <a:t>sound</a:t>
            </a:r>
            <a:r>
              <a:rPr sz="2200" spc="-55" dirty="0">
                <a:latin typeface="Carlito"/>
                <a:cs typeface="Carlito"/>
              </a:rPr>
              <a:t> </a:t>
            </a:r>
            <a:r>
              <a:rPr sz="2200" spc="-105" dirty="0">
                <a:latin typeface="Carlito"/>
                <a:cs typeface="Carlito"/>
              </a:rPr>
              <a:t>like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55" dirty="0">
                <a:latin typeface="Carlito"/>
                <a:cs typeface="Carlito"/>
              </a:rPr>
              <a:t>it</a:t>
            </a:r>
            <a:r>
              <a:rPr sz="2200" spc="-229" dirty="0">
                <a:latin typeface="Carlito"/>
                <a:cs typeface="Carlito"/>
              </a:rPr>
              <a:t> </a:t>
            </a:r>
            <a:r>
              <a:rPr sz="2200" spc="-65" dirty="0">
                <a:latin typeface="Carlito"/>
                <a:cs typeface="Carlito"/>
              </a:rPr>
              <a:t>came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80" dirty="0">
                <a:latin typeface="Carlito"/>
                <a:cs typeface="Carlito"/>
              </a:rPr>
              <a:t>from  </a:t>
            </a:r>
            <a:r>
              <a:rPr sz="2200" spc="-45" dirty="0">
                <a:latin typeface="Carlito"/>
                <a:cs typeface="Carlito"/>
              </a:rPr>
              <a:t>you,not</a:t>
            </a:r>
            <a:r>
              <a:rPr sz="2200" spc="-235" dirty="0">
                <a:latin typeface="Carlito"/>
                <a:cs typeface="Carlito"/>
              </a:rPr>
              <a:t> </a:t>
            </a:r>
            <a:r>
              <a:rPr sz="2200" spc="-45" dirty="0">
                <a:latin typeface="Carlito"/>
                <a:cs typeface="Carlito"/>
              </a:rPr>
              <a:t>fromsomeone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75" dirty="0">
                <a:latin typeface="Carlito"/>
                <a:cs typeface="Carlito"/>
              </a:rPr>
              <a:t>else."</a:t>
            </a:r>
            <a:r>
              <a:rPr sz="2200" spc="-180" dirty="0">
                <a:latin typeface="Carlito"/>
                <a:cs typeface="Carlito"/>
              </a:rPr>
              <a:t> </a:t>
            </a:r>
            <a:r>
              <a:rPr sz="2000" spc="-80" dirty="0">
                <a:latin typeface="Carlito"/>
                <a:cs typeface="Carlito"/>
              </a:rPr>
              <a:t>(Penn</a:t>
            </a:r>
            <a:r>
              <a:rPr sz="2000" spc="-204" dirty="0">
                <a:latin typeface="Carlito"/>
                <a:cs typeface="Carlito"/>
              </a:rPr>
              <a:t> </a:t>
            </a:r>
            <a:r>
              <a:rPr sz="2000" spc="-75" dirty="0">
                <a:latin typeface="Carlito"/>
                <a:cs typeface="Carlito"/>
              </a:rPr>
              <a:t>State,2012)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Lecture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9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7611"/>
            <a:ext cx="3079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0" dirty="0"/>
              <a:t>How </a:t>
            </a:r>
            <a:r>
              <a:rPr sz="4400" spc="-15" dirty="0"/>
              <a:t>to</a:t>
            </a:r>
            <a:r>
              <a:rPr sz="4400" spc="-740" dirty="0"/>
              <a:t> </a:t>
            </a:r>
            <a:r>
              <a:rPr sz="4400" spc="-185" dirty="0"/>
              <a:t>Start?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828800"/>
            <a:ext cx="7378700" cy="4191000"/>
          </a:xfrm>
          <a:custGeom>
            <a:avLst/>
            <a:gdLst/>
            <a:ahLst/>
            <a:cxnLst/>
            <a:rect l="l" t="t" r="r" b="b"/>
            <a:pathLst>
              <a:path w="7378700" h="4191000">
                <a:moveTo>
                  <a:pt x="7378192" y="0"/>
                </a:moveTo>
                <a:lnTo>
                  <a:pt x="0" y="0"/>
                </a:lnTo>
                <a:lnTo>
                  <a:pt x="0" y="4191000"/>
                </a:lnTo>
                <a:lnTo>
                  <a:pt x="7378192" y="4191000"/>
                </a:lnTo>
                <a:lnTo>
                  <a:pt x="7378192" y="0"/>
                </a:lnTo>
                <a:close/>
              </a:path>
            </a:pathLst>
          </a:custGeom>
          <a:solidFill>
            <a:srgbClr val="FFEF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4792" y="1297262"/>
            <a:ext cx="6945630" cy="4263475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00" b="1" spc="-5" dirty="0">
                <a:latin typeface="Carlito"/>
                <a:cs typeface="Carlito"/>
              </a:rPr>
              <a:t>Identify </a:t>
            </a:r>
            <a:r>
              <a:rPr sz="2400" b="1" spc="-10" dirty="0">
                <a:latin typeface="Carlito"/>
                <a:cs typeface="Carlito"/>
              </a:rPr>
              <a:t>the </a:t>
            </a:r>
            <a:r>
              <a:rPr sz="2400" b="1" spc="15" dirty="0">
                <a:latin typeface="Carlito"/>
                <a:cs typeface="Carlito"/>
              </a:rPr>
              <a:t>research</a:t>
            </a:r>
            <a:r>
              <a:rPr sz="2400" b="1" spc="-16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topic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0" dirty="0">
                <a:latin typeface="Carlito"/>
                <a:cs typeface="Carlito"/>
              </a:rPr>
              <a:t>Identify</a:t>
            </a:r>
            <a:r>
              <a:rPr sz="2400" spc="-3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topic</a:t>
            </a:r>
            <a:r>
              <a:rPr sz="2400" spc="-360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to</a:t>
            </a:r>
            <a:r>
              <a:rPr sz="2400" spc="-21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study</a:t>
            </a:r>
            <a:endParaRPr sz="2400" dirty="0">
              <a:latin typeface="Carlito"/>
              <a:cs typeface="Carlito"/>
            </a:endParaRPr>
          </a:p>
          <a:p>
            <a:pPr marL="698500" marR="54610" lvl="1" indent="-228600">
              <a:lnSpc>
                <a:spcPct val="76400"/>
              </a:lnSpc>
              <a:spcBef>
                <a:spcPts val="7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Carlito"/>
                <a:cs typeface="Carlito"/>
              </a:rPr>
              <a:t>reflecton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whether</a:t>
            </a:r>
            <a:r>
              <a:rPr sz="2400" spc="-28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it</a:t>
            </a:r>
            <a:r>
              <a:rPr sz="2400" spc="-35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is</a:t>
            </a:r>
            <a:r>
              <a:rPr sz="2400" spc="-185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practical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75" dirty="0">
                <a:latin typeface="Carlito"/>
                <a:cs typeface="Carlito"/>
              </a:rPr>
              <a:t>and</a:t>
            </a:r>
            <a:r>
              <a:rPr sz="2400" spc="-204" dirty="0">
                <a:latin typeface="Carlito"/>
                <a:cs typeface="Carlito"/>
              </a:rPr>
              <a:t> </a:t>
            </a:r>
            <a:r>
              <a:rPr sz="2400" spc="-85" dirty="0">
                <a:latin typeface="Carlito"/>
                <a:cs typeface="Carlito"/>
              </a:rPr>
              <a:t>useful</a:t>
            </a:r>
            <a:r>
              <a:rPr sz="2400" spc="-19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to</a:t>
            </a:r>
            <a:r>
              <a:rPr sz="2400" spc="-310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undertake  </a:t>
            </a:r>
            <a:r>
              <a:rPr sz="2400" spc="-60" dirty="0">
                <a:latin typeface="Carlito"/>
                <a:cs typeface="Carlito"/>
              </a:rPr>
              <a:t>the</a:t>
            </a:r>
            <a:r>
              <a:rPr sz="2400" spc="254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study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ts val="274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latin typeface="Carlito"/>
                <a:cs typeface="Carlito"/>
              </a:rPr>
              <a:t>The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topic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is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the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subject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or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subject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matter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of</a:t>
            </a:r>
            <a:r>
              <a:rPr lang="en-US" sz="2400" spc="-45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a </a:t>
            </a:r>
            <a:r>
              <a:rPr sz="2400" spc="-85" dirty="0">
                <a:latin typeface="Carlito"/>
                <a:cs typeface="Carlito"/>
              </a:rPr>
              <a:t>proposed</a:t>
            </a:r>
            <a:r>
              <a:rPr sz="2400" spc="245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study</a:t>
            </a:r>
            <a:endParaRPr sz="2400" dirty="0">
              <a:latin typeface="Carlito"/>
              <a:cs typeface="Carlito"/>
            </a:endParaRPr>
          </a:p>
          <a:p>
            <a:pPr marL="698500" marR="743585" lvl="1" indent="-228600">
              <a:lnSpc>
                <a:spcPct val="79900"/>
              </a:lnSpc>
              <a:spcBef>
                <a:spcPts val="4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Carlito"/>
                <a:cs typeface="Carlito"/>
              </a:rPr>
              <a:t>e.g.</a:t>
            </a:r>
            <a:r>
              <a:rPr sz="2400" spc="-145" dirty="0">
                <a:latin typeface="Carlito"/>
                <a:cs typeface="Carlito"/>
              </a:rPr>
              <a:t> </a:t>
            </a:r>
            <a:r>
              <a:rPr sz="2400" spc="-95" dirty="0">
                <a:latin typeface="Carlito"/>
                <a:cs typeface="Carlito"/>
              </a:rPr>
              <a:t>“faculty</a:t>
            </a:r>
            <a:r>
              <a:rPr sz="2400" spc="-330" dirty="0">
                <a:latin typeface="Carlito"/>
                <a:cs typeface="Carlito"/>
              </a:rPr>
              <a:t> </a:t>
            </a:r>
            <a:r>
              <a:rPr sz="2400" spc="-120" dirty="0">
                <a:latin typeface="Carlito"/>
                <a:cs typeface="Carlito"/>
              </a:rPr>
              <a:t>teaching,”</a:t>
            </a:r>
            <a:r>
              <a:rPr sz="2400" spc="-345" dirty="0">
                <a:latin typeface="Carlito"/>
                <a:cs typeface="Carlito"/>
              </a:rPr>
              <a:t> </a:t>
            </a:r>
            <a:r>
              <a:rPr sz="2400" spc="-120" dirty="0">
                <a:latin typeface="Carlito"/>
                <a:cs typeface="Carlito"/>
              </a:rPr>
              <a:t>“organizational</a:t>
            </a:r>
            <a:r>
              <a:rPr sz="2400" spc="-285" dirty="0">
                <a:latin typeface="Carlito"/>
                <a:cs typeface="Carlito"/>
              </a:rPr>
              <a:t> </a:t>
            </a:r>
            <a:r>
              <a:rPr sz="2400" spc="-220" dirty="0">
                <a:latin typeface="Carlito"/>
                <a:cs typeface="Carlito"/>
              </a:rPr>
              <a:t>creativity,”</a:t>
            </a:r>
            <a:r>
              <a:rPr sz="2400" spc="-145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or  </a:t>
            </a:r>
            <a:r>
              <a:rPr sz="2400" spc="-95" dirty="0">
                <a:latin typeface="Carlito"/>
                <a:cs typeface="Carlito"/>
              </a:rPr>
              <a:t>“psychologicalstress”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latin typeface="Carlito"/>
                <a:cs typeface="Carlito"/>
              </a:rPr>
              <a:t>Describe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5" dirty="0">
                <a:latin typeface="Carlito"/>
                <a:cs typeface="Carlito"/>
              </a:rPr>
              <a:t>the</a:t>
            </a:r>
            <a:r>
              <a:rPr lang="en-US" sz="2400" spc="5" dirty="0">
                <a:latin typeface="Carlito"/>
                <a:cs typeface="Carlito"/>
              </a:rPr>
              <a:t> </a:t>
            </a:r>
            <a:r>
              <a:rPr sz="2400" spc="5" dirty="0">
                <a:latin typeface="Carlito"/>
                <a:cs typeface="Carlito"/>
              </a:rPr>
              <a:t>topic</a:t>
            </a:r>
            <a:r>
              <a:rPr lang="en-US" sz="2400" spc="5" dirty="0">
                <a:latin typeface="Carlito"/>
                <a:cs typeface="Carlito"/>
              </a:rPr>
              <a:t> </a:t>
            </a:r>
            <a:r>
              <a:rPr sz="2400" spc="5" dirty="0">
                <a:latin typeface="Carlito"/>
                <a:cs typeface="Carlito"/>
              </a:rPr>
              <a:t>in</a:t>
            </a:r>
            <a:r>
              <a:rPr lang="en-US" sz="2400" spc="5" dirty="0">
                <a:latin typeface="Carlito"/>
                <a:cs typeface="Carlito"/>
              </a:rPr>
              <a:t> </a:t>
            </a:r>
            <a:r>
              <a:rPr sz="2400" spc="5" dirty="0">
                <a:latin typeface="Carlito"/>
                <a:cs typeface="Carlito"/>
              </a:rPr>
              <a:t>a</a:t>
            </a:r>
            <a:r>
              <a:rPr lang="en-US" sz="2400" spc="5" dirty="0">
                <a:latin typeface="Carlito"/>
                <a:cs typeface="Carlito"/>
              </a:rPr>
              <a:t> </a:t>
            </a:r>
            <a:r>
              <a:rPr sz="2400" b="1" spc="5" dirty="0">
                <a:latin typeface="Carlito"/>
                <a:cs typeface="Carlito"/>
              </a:rPr>
              <a:t>few</a:t>
            </a:r>
            <a:r>
              <a:rPr sz="2400" b="1" spc="-135" dirty="0">
                <a:latin typeface="Carlito"/>
                <a:cs typeface="Carlito"/>
              </a:rPr>
              <a:t> </a:t>
            </a:r>
            <a:r>
              <a:rPr sz="2400" b="1" spc="10" dirty="0">
                <a:latin typeface="Carlito"/>
                <a:cs typeface="Carlito"/>
              </a:rPr>
              <a:t>words</a:t>
            </a:r>
            <a:r>
              <a:rPr sz="2400" b="1" spc="-204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or</a:t>
            </a:r>
            <a:r>
              <a:rPr sz="2400" spc="-28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in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00" dirty="0">
                <a:latin typeface="Carlito"/>
                <a:cs typeface="Carlito"/>
              </a:rPr>
              <a:t> </a:t>
            </a:r>
            <a:r>
              <a:rPr sz="2400" b="1" spc="20" dirty="0">
                <a:latin typeface="Carlito"/>
                <a:cs typeface="Carlito"/>
              </a:rPr>
              <a:t>short</a:t>
            </a:r>
            <a:r>
              <a:rPr sz="2400" b="1" spc="-17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phrase</a:t>
            </a:r>
            <a:endParaRPr sz="2400" dirty="0">
              <a:latin typeface="Carlito"/>
              <a:cs typeface="Carlito"/>
            </a:endParaRPr>
          </a:p>
          <a:p>
            <a:pPr marL="241300" marR="477520" indent="-228600">
              <a:lnSpc>
                <a:spcPts val="26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latin typeface="Carlito"/>
                <a:cs typeface="Carlito"/>
              </a:rPr>
              <a:t>The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topic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becomes</a:t>
            </a:r>
            <a:r>
              <a:rPr lang="en-US" sz="2400" spc="-5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the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central</a:t>
            </a:r>
            <a:r>
              <a:rPr sz="2400" b="1" spc="-1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idea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spc="-55" dirty="0">
                <a:latin typeface="Carlito"/>
                <a:cs typeface="Carlito"/>
              </a:rPr>
              <a:t>to</a:t>
            </a:r>
            <a:r>
              <a:rPr sz="2400" spc="-305" dirty="0">
                <a:latin typeface="Carlito"/>
                <a:cs typeface="Carlito"/>
              </a:rPr>
              <a:t> </a:t>
            </a:r>
            <a:r>
              <a:rPr sz="2400" spc="-90" dirty="0">
                <a:latin typeface="Carlito"/>
                <a:cs typeface="Carlito"/>
              </a:rPr>
              <a:t>learn</a:t>
            </a:r>
            <a:r>
              <a:rPr sz="2400" spc="-29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about</a:t>
            </a:r>
            <a:r>
              <a:rPr lang="en-US" sz="2400" spc="-3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or</a:t>
            </a:r>
            <a:r>
              <a:rPr sz="2400" spc="-175" dirty="0">
                <a:latin typeface="Carlito"/>
                <a:cs typeface="Carlito"/>
              </a:rPr>
              <a:t> </a:t>
            </a:r>
            <a:r>
              <a:rPr sz="2400" spc="-105" dirty="0">
                <a:latin typeface="Carlito"/>
                <a:cs typeface="Carlito"/>
              </a:rPr>
              <a:t>to  </a:t>
            </a:r>
            <a:r>
              <a:rPr sz="2400" spc="-80" dirty="0">
                <a:latin typeface="Carlito"/>
                <a:cs typeface="Carlito"/>
              </a:rPr>
              <a:t>explore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2800" y="2286000"/>
            <a:ext cx="2697018" cy="163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17811" y="4112117"/>
            <a:ext cx="2188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© </a:t>
            </a:r>
            <a:r>
              <a:rPr sz="1200" spc="-80" dirty="0">
                <a:latin typeface="Trebuchet MS"/>
                <a:cs typeface="Trebuchet MS"/>
              </a:rPr>
              <a:t>Coventry </a:t>
            </a:r>
            <a:r>
              <a:rPr sz="1200" spc="-95" dirty="0">
                <a:latin typeface="Trebuchet MS"/>
                <a:cs typeface="Trebuchet MS"/>
              </a:rPr>
              <a:t>University. </a:t>
            </a:r>
            <a:r>
              <a:rPr sz="1200" spc="-60" dirty="0">
                <a:latin typeface="Trebuchet MS"/>
                <a:cs typeface="Trebuchet MS"/>
              </a:rPr>
              <a:t>CC </a:t>
            </a:r>
            <a:r>
              <a:rPr sz="1200" spc="-100" dirty="0">
                <a:latin typeface="Trebuchet MS"/>
                <a:cs typeface="Trebuchet MS"/>
              </a:rPr>
              <a:t>BY-NC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95" dirty="0">
                <a:latin typeface="Trebuchet MS"/>
                <a:cs typeface="Trebuchet MS"/>
              </a:rPr>
              <a:t>4.0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A5BA-4680-4E64-BEA8-97CFD0FF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Terms from Research Topic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3CC2-7C10-4E6C-94D0-13569C2C9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Main domain – property pricing </a:t>
            </a:r>
          </a:p>
          <a:p>
            <a:r>
              <a:rPr lang="en-US" dirty="0"/>
              <a:t>Sub domain 1 – prediction </a:t>
            </a:r>
          </a:p>
          <a:p>
            <a:pPr lvl="1"/>
            <a:r>
              <a:rPr lang="en-US" dirty="0"/>
              <a:t>Issue  - inaccuracy</a:t>
            </a:r>
          </a:p>
          <a:p>
            <a:r>
              <a:rPr lang="en-US" dirty="0"/>
              <a:t>Sub domain 2 – model </a:t>
            </a:r>
          </a:p>
          <a:p>
            <a:pPr lvl="1"/>
            <a:r>
              <a:rPr lang="en-US" dirty="0"/>
              <a:t>Issue – factors not been fully identified </a:t>
            </a:r>
          </a:p>
          <a:p>
            <a:r>
              <a:rPr lang="en-US" dirty="0"/>
              <a:t>Sub domain 3</a:t>
            </a:r>
          </a:p>
          <a:p>
            <a:pPr lvl="1"/>
            <a:r>
              <a:rPr lang="en-US" dirty="0"/>
              <a:t>issue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248F1-2BF3-4909-8805-35393F33B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Main domain – manufacturing</a:t>
            </a:r>
          </a:p>
          <a:p>
            <a:pPr lvl="1"/>
            <a:r>
              <a:rPr lang="en-US" dirty="0"/>
              <a:t>Recommendation system </a:t>
            </a:r>
          </a:p>
          <a:p>
            <a:pPr lvl="2"/>
            <a:r>
              <a:rPr lang="en-US" dirty="0"/>
              <a:t>inaccuracy</a:t>
            </a:r>
            <a:endParaRPr lang="en-MY" dirty="0"/>
          </a:p>
          <a:p>
            <a:pPr lvl="1"/>
            <a:r>
              <a:rPr lang="en-MY" dirty="0"/>
              <a:t>Type of manufacturing </a:t>
            </a:r>
          </a:p>
          <a:p>
            <a:pPr lvl="2"/>
            <a:r>
              <a:rPr lang="en-MY" dirty="0"/>
              <a:t>Human wellbeing </a:t>
            </a:r>
          </a:p>
          <a:p>
            <a:pPr lvl="3"/>
            <a:r>
              <a:rPr lang="en-MY" dirty="0"/>
              <a:t>eyes</a:t>
            </a:r>
          </a:p>
          <a:p>
            <a:pPr lvl="2"/>
            <a:r>
              <a:rPr lang="en-MY" dirty="0"/>
              <a:t>Machine related </a:t>
            </a:r>
          </a:p>
          <a:p>
            <a:pPr lvl="2"/>
            <a:endParaRPr lang="en-MY" dirty="0"/>
          </a:p>
          <a:p>
            <a:pPr lvl="1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8FF23B-B538-43FB-A574-9DE126FAD450}"/>
              </a:ext>
            </a:extLst>
          </p:cNvPr>
          <p:cNvSpPr/>
          <p:nvPr/>
        </p:nvSpPr>
        <p:spPr>
          <a:xfrm>
            <a:off x="6970143" y="3062377"/>
            <a:ext cx="2510287" cy="759125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5D7606-422C-4814-BB59-623359326D0C}"/>
              </a:ext>
            </a:extLst>
          </p:cNvPr>
          <p:cNvSpPr/>
          <p:nvPr/>
        </p:nvSpPr>
        <p:spPr>
          <a:xfrm>
            <a:off x="6970143" y="4248796"/>
            <a:ext cx="2510287" cy="759125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929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2300" y="428455"/>
            <a:ext cx="5956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0" dirty="0"/>
              <a:t>Types </a:t>
            </a:r>
            <a:r>
              <a:rPr sz="4400" spc="-25" dirty="0"/>
              <a:t>of </a:t>
            </a:r>
            <a:r>
              <a:rPr sz="4400" spc="-190" dirty="0"/>
              <a:t>Literature</a:t>
            </a:r>
            <a:r>
              <a:rPr sz="4400" spc="-940" dirty="0"/>
              <a:t> </a:t>
            </a:r>
            <a:r>
              <a:rPr sz="4400" spc="-365" dirty="0"/>
              <a:t>Sources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39700" y="1409700"/>
            <a:ext cx="3924300" cy="5067300"/>
            <a:chOff x="139700" y="1409700"/>
            <a:chExt cx="3924300" cy="5067300"/>
          </a:xfrm>
        </p:grpSpPr>
        <p:sp>
          <p:nvSpPr>
            <p:cNvPr id="4" name="object 4"/>
            <p:cNvSpPr/>
            <p:nvPr/>
          </p:nvSpPr>
          <p:spPr>
            <a:xfrm>
              <a:off x="139700" y="1409700"/>
              <a:ext cx="3911600" cy="5054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050" y="1416050"/>
              <a:ext cx="3911600" cy="5054600"/>
            </a:xfrm>
            <a:custGeom>
              <a:avLst/>
              <a:gdLst/>
              <a:ahLst/>
              <a:cxnLst/>
              <a:rect l="l" t="t" r="r" b="b"/>
              <a:pathLst>
                <a:path w="3911600" h="5054600">
                  <a:moveTo>
                    <a:pt x="0" y="0"/>
                  </a:moveTo>
                  <a:lnTo>
                    <a:pt x="3911602" y="0"/>
                  </a:lnTo>
                  <a:lnTo>
                    <a:pt x="3911602" y="5054602"/>
                  </a:lnTo>
                  <a:lnTo>
                    <a:pt x="0" y="505460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7160" y="1127590"/>
            <a:ext cx="3911600" cy="526224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762000">
              <a:lnSpc>
                <a:spcPct val="100000"/>
              </a:lnSpc>
              <a:spcBef>
                <a:spcPts val="1870"/>
              </a:spcBef>
            </a:pPr>
            <a:r>
              <a:rPr sz="28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Primary</a:t>
            </a:r>
            <a:r>
              <a:rPr sz="28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</a:t>
            </a:r>
            <a:endParaRPr sz="2800" dirty="0">
              <a:latin typeface="Times New Roman"/>
              <a:cs typeface="Times New Roman"/>
            </a:endParaRPr>
          </a:p>
          <a:p>
            <a:pPr marL="355600" indent="-2286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Included all sources that </a:t>
            </a:r>
            <a:r>
              <a:rPr sz="1800" b="1" dirty="0">
                <a:latin typeface="Times New Roman"/>
                <a:cs typeface="Times New Roman"/>
              </a:rPr>
              <a:t>are</a:t>
            </a:r>
            <a:r>
              <a:rPr sz="1800" b="1" spc="-3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original</a:t>
            </a:r>
            <a:endParaRPr sz="1800" dirty="0">
              <a:latin typeface="Times New Roman"/>
              <a:cs typeface="Times New Roman"/>
            </a:endParaRPr>
          </a:p>
          <a:p>
            <a:pPr marL="418465" marR="499745" indent="-418465">
              <a:lnSpc>
                <a:spcPct val="99500"/>
              </a:lnSpc>
              <a:spcBef>
                <a:spcPts val="1055"/>
              </a:spcBef>
              <a:buFont typeface="Arial"/>
              <a:buChar char="•"/>
              <a:tabLst>
                <a:tab pos="418465" algn="l"/>
                <a:tab pos="4191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provide first-hand</a:t>
            </a:r>
            <a:r>
              <a:rPr sz="1800" b="1" spc="-20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information  that </a:t>
            </a:r>
            <a:r>
              <a:rPr sz="1800" b="1" dirty="0">
                <a:latin typeface="Times New Roman"/>
                <a:cs typeface="Times New Roman"/>
              </a:rPr>
              <a:t>is </a:t>
            </a:r>
            <a:r>
              <a:rPr sz="1800" b="1" spc="-5" dirty="0">
                <a:latin typeface="Times New Roman"/>
                <a:cs typeface="Times New Roman"/>
              </a:rPr>
              <a:t>closest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the object </a:t>
            </a:r>
            <a:r>
              <a:rPr sz="1800" b="1" dirty="0">
                <a:latin typeface="Times New Roman"/>
                <a:cs typeface="Times New Roman"/>
              </a:rPr>
              <a:t>of  </a:t>
            </a:r>
            <a:r>
              <a:rPr sz="1800" b="1" spc="-5" dirty="0">
                <a:latin typeface="Times New Roman"/>
                <a:cs typeface="Times New Roman"/>
              </a:rPr>
              <a:t>study</a:t>
            </a:r>
            <a:endParaRPr sz="1800" dirty="0">
              <a:latin typeface="Times New Roman"/>
              <a:cs typeface="Times New Roman"/>
            </a:endParaRPr>
          </a:p>
          <a:p>
            <a:pPr marL="1257300" lvl="1" indent="-228600">
              <a:lnSpc>
                <a:spcPct val="100000"/>
              </a:lnSpc>
              <a:spcBef>
                <a:spcPts val="1040"/>
              </a:spcBef>
              <a:buFont typeface="Arial"/>
              <a:buChar char="•"/>
              <a:tabLst>
                <a:tab pos="1256665" algn="l"/>
                <a:tab pos="1257300" algn="l"/>
              </a:tabLst>
            </a:pPr>
            <a:r>
              <a:rPr sz="1800" b="1" dirty="0">
                <a:latin typeface="Times New Roman"/>
                <a:cs typeface="Times New Roman"/>
              </a:rPr>
              <a:t>vary </a:t>
            </a:r>
            <a:r>
              <a:rPr sz="1800" b="1" spc="-5" dirty="0">
                <a:latin typeface="Times New Roman"/>
                <a:cs typeface="Times New Roman"/>
              </a:rPr>
              <a:t>by</a:t>
            </a:r>
            <a:r>
              <a:rPr sz="1800" b="1" spc="-11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discipline</a:t>
            </a:r>
            <a:endParaRPr sz="1800" dirty="0">
              <a:latin typeface="Times New Roman"/>
              <a:cs typeface="Times New Roman"/>
            </a:endParaRPr>
          </a:p>
          <a:p>
            <a:pPr marL="4318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95" dirty="0">
                <a:latin typeface="Trebuchet MS"/>
                <a:cs typeface="Trebuchet MS"/>
              </a:rPr>
              <a:t>Peer </a:t>
            </a:r>
            <a:r>
              <a:rPr sz="1800" spc="-90" dirty="0">
                <a:latin typeface="Trebuchet MS"/>
                <a:cs typeface="Trebuchet MS"/>
              </a:rPr>
              <a:t>reviewed </a:t>
            </a:r>
            <a:r>
              <a:rPr sz="1800" spc="-95" dirty="0">
                <a:latin typeface="Trebuchet MS"/>
                <a:cs typeface="Trebuchet MS"/>
              </a:rPr>
              <a:t>research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110" dirty="0">
                <a:latin typeface="Trebuchet MS"/>
                <a:cs typeface="Trebuchet MS"/>
              </a:rPr>
              <a:t>Patent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75" dirty="0">
                <a:latin typeface="Trebuchet MS"/>
                <a:cs typeface="Trebuchet MS"/>
              </a:rPr>
              <a:t>Conference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proceedings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90" dirty="0">
                <a:latin typeface="Trebuchet MS"/>
                <a:cs typeface="Trebuchet MS"/>
              </a:rPr>
              <a:t>Case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studies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90" dirty="0">
                <a:latin typeface="Trebuchet MS"/>
                <a:cs typeface="Trebuchet MS"/>
              </a:rPr>
              <a:t>Interview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105" dirty="0">
                <a:latin typeface="Trebuchet MS"/>
                <a:cs typeface="Trebuchet MS"/>
              </a:rPr>
              <a:t>Dissertations/thesis</a:t>
            </a:r>
            <a:endParaRPr sz="1800" dirty="0">
              <a:latin typeface="Trebuchet MS"/>
              <a:cs typeface="Trebuchet MS"/>
            </a:endParaRPr>
          </a:p>
          <a:p>
            <a:pPr marL="431800" indent="-3429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sz="1800" spc="-100" dirty="0">
                <a:latin typeface="Trebuchet MS"/>
                <a:cs typeface="Trebuchet MS"/>
              </a:rPr>
              <a:t>Newspapers</a:t>
            </a:r>
            <a:r>
              <a:rPr sz="1800" spc="2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(sometimes)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8300" y="1409700"/>
            <a:ext cx="3937000" cy="5067300"/>
            <a:chOff x="4178300" y="1409700"/>
            <a:chExt cx="3937000" cy="5067300"/>
          </a:xfrm>
        </p:grpSpPr>
        <p:sp>
          <p:nvSpPr>
            <p:cNvPr id="8" name="object 8"/>
            <p:cNvSpPr/>
            <p:nvPr/>
          </p:nvSpPr>
          <p:spPr>
            <a:xfrm>
              <a:off x="4178300" y="1409700"/>
              <a:ext cx="3924300" cy="5054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4650" y="1416050"/>
              <a:ext cx="3924300" cy="5054600"/>
            </a:xfrm>
            <a:custGeom>
              <a:avLst/>
              <a:gdLst/>
              <a:ahLst/>
              <a:cxnLst/>
              <a:rect l="l" t="t" r="r" b="b"/>
              <a:pathLst>
                <a:path w="3924300" h="5054600">
                  <a:moveTo>
                    <a:pt x="0" y="5054222"/>
                  </a:moveTo>
                  <a:lnTo>
                    <a:pt x="3923922" y="5054222"/>
                  </a:lnTo>
                  <a:lnTo>
                    <a:pt x="3923922" y="0"/>
                  </a:lnTo>
                  <a:lnTo>
                    <a:pt x="0" y="0"/>
                  </a:lnTo>
                  <a:lnTo>
                    <a:pt x="0" y="5054222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0596" y="1131959"/>
            <a:ext cx="3314065" cy="204914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431800" algn="ctr">
              <a:lnSpc>
                <a:spcPct val="100000"/>
              </a:lnSpc>
              <a:spcBef>
                <a:spcPts val="187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Secondary</a:t>
            </a:r>
            <a:r>
              <a:rPr sz="28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</a:t>
            </a:r>
            <a:endParaRPr sz="2800">
              <a:latin typeface="Times New Roman"/>
              <a:cs typeface="Times New Roman"/>
            </a:endParaRPr>
          </a:p>
          <a:p>
            <a:pPr marL="482600" marR="461009" indent="-469900">
              <a:lnSpc>
                <a:spcPct val="99500"/>
              </a:lnSpc>
              <a:spcBef>
                <a:spcPts val="1155"/>
              </a:spcBef>
              <a:buFont typeface="Arial"/>
              <a:buChar char="•"/>
              <a:tabLst>
                <a:tab pos="481965" algn="l"/>
                <a:tab pos="482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provides non-original</a:t>
            </a:r>
            <a:r>
              <a:rPr sz="1800" b="1" spc="-1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or  </a:t>
            </a:r>
            <a:r>
              <a:rPr sz="1800" b="1" spc="-5" dirty="0">
                <a:latin typeface="Times New Roman"/>
                <a:cs typeface="Times New Roman"/>
              </a:rPr>
              <a:t>second- hand data </a:t>
            </a:r>
            <a:r>
              <a:rPr sz="1800" b="1" dirty="0">
                <a:latin typeface="Times New Roman"/>
                <a:cs typeface="Times New Roman"/>
              </a:rPr>
              <a:t>or  </a:t>
            </a:r>
            <a:r>
              <a:rPr sz="1800" b="1" spc="-5" dirty="0"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354965" algn="l"/>
              </a:tabLst>
            </a:pPr>
            <a:r>
              <a:rPr sz="1800" spc="-75" dirty="0">
                <a:latin typeface="Trebuchet MS"/>
                <a:cs typeface="Trebuchet MS"/>
              </a:rPr>
              <a:t>1.	</a:t>
            </a:r>
            <a:r>
              <a:rPr sz="1800" spc="-105" dirty="0">
                <a:latin typeface="Trebuchet MS"/>
                <a:cs typeface="Trebuchet MS"/>
              </a:rPr>
              <a:t>Review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articles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0596" y="3142793"/>
            <a:ext cx="3469640" cy="83820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800" spc="5" dirty="0">
                <a:latin typeface="Trebuchet MS"/>
                <a:cs typeface="Trebuchet MS"/>
              </a:rPr>
              <a:t>Meta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analysis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4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800" spc="5" dirty="0">
                <a:latin typeface="Trebuchet MS"/>
                <a:cs typeface="Trebuchet MS"/>
              </a:rPr>
              <a:t>Monographs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on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specificsubject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91500" y="1409700"/>
            <a:ext cx="3924300" cy="505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97850" y="1416050"/>
            <a:ext cx="3924300" cy="5054600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77240">
              <a:lnSpc>
                <a:spcPts val="2995"/>
              </a:lnSpc>
            </a:pPr>
            <a:r>
              <a:rPr sz="2800" b="1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Tertiary</a:t>
            </a:r>
            <a:r>
              <a:rPr sz="2800" b="1" u="heavy" spc="-2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</a:t>
            </a:r>
            <a:endParaRPr sz="2800">
              <a:latin typeface="Times New Roman"/>
              <a:cs typeface="Times New Roman"/>
            </a:endParaRPr>
          </a:p>
          <a:p>
            <a:pPr marL="358140" marR="1055370" indent="-266700" algn="just">
              <a:lnSpc>
                <a:spcPct val="99500"/>
              </a:lnSpc>
              <a:spcBef>
                <a:spcPts val="1150"/>
              </a:spcBef>
              <a:buFont typeface="Arial"/>
              <a:buChar char="•"/>
              <a:tabLst>
                <a:tab pos="35877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consists </a:t>
            </a:r>
            <a:r>
              <a:rPr sz="1800" b="1" dirty="0">
                <a:latin typeface="Times New Roman"/>
                <a:cs typeface="Times New Roman"/>
              </a:rPr>
              <a:t>of </a:t>
            </a:r>
            <a:r>
              <a:rPr sz="1800" b="1" spc="-5" dirty="0">
                <a:latin typeface="Times New Roman"/>
                <a:cs typeface="Times New Roman"/>
              </a:rPr>
              <a:t>distillation</a:t>
            </a:r>
            <a:r>
              <a:rPr sz="1800" b="1" spc="-20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  collection </a:t>
            </a:r>
            <a:r>
              <a:rPr sz="1800" b="1" dirty="0">
                <a:latin typeface="Times New Roman"/>
                <a:cs typeface="Times New Roman"/>
              </a:rPr>
              <a:t>of </a:t>
            </a:r>
            <a:r>
              <a:rPr sz="1800" b="1" spc="-5" dirty="0">
                <a:latin typeface="Times New Roman"/>
                <a:cs typeface="Times New Roman"/>
              </a:rPr>
              <a:t>primary and  secondary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sources</a:t>
            </a:r>
            <a:endParaRPr sz="1800">
              <a:latin typeface="Times New Roman"/>
              <a:cs typeface="Times New Roman"/>
            </a:endParaRPr>
          </a:p>
          <a:p>
            <a:pPr marL="434340" indent="-343535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4340" algn="l"/>
                <a:tab pos="434975" algn="l"/>
              </a:tabLst>
            </a:pPr>
            <a:r>
              <a:rPr sz="1800" spc="-114" dirty="0">
                <a:latin typeface="Trebuchet MS"/>
                <a:cs typeface="Trebuchet MS"/>
              </a:rPr>
              <a:t>Textbooks</a:t>
            </a:r>
            <a:endParaRPr sz="1800">
              <a:latin typeface="Trebuchet MS"/>
              <a:cs typeface="Trebuchet MS"/>
            </a:endParaRPr>
          </a:p>
          <a:p>
            <a:pPr marL="434340" indent="-343535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434340" algn="l"/>
                <a:tab pos="434975" algn="l"/>
              </a:tabLst>
            </a:pPr>
            <a:r>
              <a:rPr sz="1800" spc="-95" dirty="0">
                <a:latin typeface="Trebuchet MS"/>
                <a:cs typeface="Trebuchet MS"/>
              </a:rPr>
              <a:t>Encyclopedias</a:t>
            </a:r>
            <a:endParaRPr sz="1800">
              <a:latin typeface="Trebuchet MS"/>
              <a:cs typeface="Trebuchet MS"/>
            </a:endParaRPr>
          </a:p>
          <a:p>
            <a:pPr marL="434340" indent="-343535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34340" algn="l"/>
                <a:tab pos="434975" algn="l"/>
              </a:tabLst>
            </a:pPr>
            <a:r>
              <a:rPr sz="1800" spc="-90" dirty="0">
                <a:latin typeface="Trebuchet MS"/>
                <a:cs typeface="Trebuchet MS"/>
              </a:rPr>
              <a:t>Handbooks</a:t>
            </a:r>
            <a:endParaRPr sz="1800">
              <a:latin typeface="Trebuchet MS"/>
              <a:cs typeface="Trebuchet MS"/>
            </a:endParaRPr>
          </a:p>
          <a:p>
            <a:pPr marL="91440" marR="64769" algn="just">
              <a:lnSpc>
                <a:spcPct val="99500"/>
              </a:lnSpc>
              <a:spcBef>
                <a:spcPts val="1050"/>
              </a:spcBef>
            </a:pP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60" dirty="0">
                <a:latin typeface="Trebuchet MS"/>
                <a:cs typeface="Trebuchet MS"/>
              </a:rPr>
              <a:t>purpose </a:t>
            </a:r>
            <a:r>
              <a:rPr sz="1800" spc="-35" dirty="0">
                <a:latin typeface="Trebuchet MS"/>
                <a:cs typeface="Trebuchet MS"/>
              </a:rPr>
              <a:t>of </a:t>
            </a:r>
            <a:r>
              <a:rPr sz="1800" spc="-100" dirty="0">
                <a:latin typeface="Trebuchet MS"/>
                <a:cs typeface="Trebuchet MS"/>
              </a:rPr>
              <a:t>tertiary </a:t>
            </a:r>
            <a:r>
              <a:rPr sz="1800" spc="-90" dirty="0">
                <a:latin typeface="Trebuchet MS"/>
                <a:cs typeface="Trebuchet MS"/>
              </a:rPr>
              <a:t>literature </a:t>
            </a:r>
            <a:r>
              <a:rPr sz="1800" spc="-60" dirty="0">
                <a:latin typeface="Trebuchet MS"/>
                <a:cs typeface="Trebuchet MS"/>
              </a:rPr>
              <a:t>is </a:t>
            </a:r>
            <a:r>
              <a:rPr sz="1800" spc="-114" dirty="0">
                <a:latin typeface="Trebuchet MS"/>
                <a:cs typeface="Trebuchet MS"/>
              </a:rPr>
              <a:t>to  </a:t>
            </a:r>
            <a:r>
              <a:rPr sz="1800" b="1" spc="-5" dirty="0">
                <a:latin typeface="Times New Roman"/>
                <a:cs typeface="Times New Roman"/>
              </a:rPr>
              <a:t>provide </a:t>
            </a:r>
            <a:r>
              <a:rPr sz="1800" b="1" dirty="0">
                <a:latin typeface="Times New Roman"/>
                <a:cs typeface="Times New Roman"/>
              </a:rPr>
              <a:t>an </a:t>
            </a:r>
            <a:r>
              <a:rPr sz="1800" b="1" spc="-5" dirty="0">
                <a:latin typeface="Times New Roman"/>
                <a:cs typeface="Times New Roman"/>
              </a:rPr>
              <a:t>overview </a:t>
            </a:r>
            <a:r>
              <a:rPr sz="1800" b="1" dirty="0">
                <a:latin typeface="Times New Roman"/>
                <a:cs typeface="Times New Roman"/>
              </a:rPr>
              <a:t>of </a:t>
            </a:r>
            <a:r>
              <a:rPr sz="1800" b="1" spc="-5" dirty="0">
                <a:latin typeface="Times New Roman"/>
                <a:cs typeface="Times New Roman"/>
              </a:rPr>
              <a:t>key </a:t>
            </a:r>
            <a:r>
              <a:rPr sz="1800" b="1" spc="-15" dirty="0">
                <a:latin typeface="Times New Roman"/>
                <a:cs typeface="Times New Roman"/>
              </a:rPr>
              <a:t>research  </a:t>
            </a:r>
            <a:r>
              <a:rPr sz="1800" b="1" spc="-5" dirty="0">
                <a:latin typeface="Times New Roman"/>
                <a:cs typeface="Times New Roman"/>
              </a:rPr>
              <a:t>findings </a:t>
            </a:r>
            <a:r>
              <a:rPr sz="1800" spc="-80" dirty="0">
                <a:latin typeface="Trebuchet MS"/>
                <a:cs typeface="Trebuchet MS"/>
              </a:rPr>
              <a:t>and </a:t>
            </a:r>
            <a:r>
              <a:rPr sz="1800" spc="-75" dirty="0">
                <a:latin typeface="Trebuchet MS"/>
                <a:cs typeface="Trebuchet MS"/>
              </a:rPr>
              <a:t>an </a:t>
            </a:r>
            <a:r>
              <a:rPr sz="1800" b="1" spc="-5" dirty="0">
                <a:latin typeface="Times New Roman"/>
                <a:cs typeface="Times New Roman"/>
              </a:rPr>
              <a:t>introduction </a:t>
            </a:r>
            <a:r>
              <a:rPr sz="1800" b="1" dirty="0">
                <a:latin typeface="Times New Roman"/>
                <a:cs typeface="Times New Roman"/>
              </a:rPr>
              <a:t>to  </a:t>
            </a:r>
            <a:r>
              <a:rPr sz="1800" b="1" spc="-5" dirty="0">
                <a:latin typeface="Times New Roman"/>
                <a:cs typeface="Times New Roman"/>
              </a:rPr>
              <a:t>principles and practices within the  discipline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67200" y="4152900"/>
            <a:ext cx="3886200" cy="2679700"/>
            <a:chOff x="4267200" y="4152900"/>
            <a:chExt cx="3886200" cy="2679700"/>
          </a:xfrm>
        </p:grpSpPr>
        <p:sp>
          <p:nvSpPr>
            <p:cNvPr id="15" name="object 15"/>
            <p:cNvSpPr/>
            <p:nvPr/>
          </p:nvSpPr>
          <p:spPr>
            <a:xfrm>
              <a:off x="4267200" y="4203700"/>
              <a:ext cx="1574800" cy="2247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78600" y="4152900"/>
              <a:ext cx="1574800" cy="2247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2900" y="4699000"/>
              <a:ext cx="1447800" cy="2133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D3C1-4A6F-4784-AEAD-F90F8E74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the LR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94290-0CAB-4E09-B6AA-C1ED6A609F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Main domain – working arrangement </a:t>
            </a:r>
          </a:p>
          <a:p>
            <a:pPr lvl="1"/>
            <a:r>
              <a:rPr lang="en-US" dirty="0"/>
              <a:t>Type </a:t>
            </a:r>
          </a:p>
          <a:p>
            <a:pPr lvl="2"/>
            <a:r>
              <a:rPr lang="en-US" dirty="0"/>
              <a:t>Hybrid </a:t>
            </a:r>
          </a:p>
          <a:p>
            <a:pPr lvl="2"/>
            <a:r>
              <a:rPr lang="en-US" dirty="0"/>
              <a:t>WFH </a:t>
            </a:r>
          </a:p>
          <a:p>
            <a:pPr lvl="1"/>
            <a:r>
              <a:rPr lang="en-US" dirty="0"/>
              <a:t>Issue </a:t>
            </a:r>
          </a:p>
          <a:p>
            <a:pPr lvl="2"/>
            <a:r>
              <a:rPr lang="en-US" dirty="0"/>
              <a:t>Management </a:t>
            </a:r>
          </a:p>
          <a:p>
            <a:pPr lvl="2"/>
            <a:r>
              <a:rPr lang="en-US" dirty="0"/>
              <a:t>Personal </a:t>
            </a:r>
          </a:p>
          <a:p>
            <a:pPr marL="457200" lvl="1" indent="0">
              <a:buNone/>
            </a:pPr>
            <a:r>
              <a:rPr lang="en-US" dirty="0"/>
              <a:t>Preferences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07857-5DD6-4A4E-B99E-85FF3EEE9A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Main domain : Health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Sub domain : Type of health activities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Fitness Activity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Prediction: How helpful strength training for fat loss rather than cardio activities</a:t>
            </a:r>
          </a:p>
          <a:p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3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2E65-8747-43D6-92B1-2BFF7455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the LR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60E18-62EC-445C-A120-8CCB3159A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rtl="0"/>
            <a:r>
              <a:rPr lang="en-GB" dirty="0">
                <a:effectLst/>
                <a:latin typeface="Segoe UI" panose="020B0502040204020203" pitchFamily="34" charset="0"/>
              </a:rPr>
              <a:t>Main Domain: Health</a:t>
            </a:r>
          </a:p>
          <a:p>
            <a:r>
              <a:rPr lang="en-GB" dirty="0">
                <a:effectLst/>
                <a:latin typeface="Segoe UI" panose="020B0502040204020203" pitchFamily="34" charset="0"/>
              </a:rPr>
              <a:t>Sub Domain</a:t>
            </a:r>
            <a:r>
              <a:rPr lang="en-GB" dirty="0">
                <a:latin typeface="Segoe UI" panose="020B0502040204020203" pitchFamily="34" charset="0"/>
              </a:rPr>
              <a:t>:</a:t>
            </a:r>
            <a:endParaRPr lang="en-GB" dirty="0">
              <a:effectLst/>
              <a:latin typeface="Segoe UI" panose="020B0502040204020203" pitchFamily="34" charset="0"/>
            </a:endParaRPr>
          </a:p>
          <a:p>
            <a:pPr lvl="1"/>
            <a:r>
              <a:rPr lang="en-GB" dirty="0">
                <a:effectLst/>
                <a:latin typeface="Segoe UI" panose="020B0502040204020203" pitchFamily="34" charset="0"/>
              </a:rPr>
              <a:t>Physical </a:t>
            </a:r>
          </a:p>
          <a:p>
            <a:pPr lvl="2"/>
            <a:r>
              <a:rPr lang="en-GB" dirty="0">
                <a:latin typeface="Segoe UI" panose="020B0502040204020203" pitchFamily="34" charset="0"/>
              </a:rPr>
              <a:t>Marathon running</a:t>
            </a:r>
          </a:p>
          <a:p>
            <a:pPr lvl="3"/>
            <a:r>
              <a:rPr lang="en-GB" dirty="0">
                <a:effectLst/>
                <a:latin typeface="Segoe UI" panose="020B0502040204020203" pitchFamily="34" charset="0"/>
              </a:rPr>
              <a:t>Working people</a:t>
            </a:r>
          </a:p>
          <a:p>
            <a:pPr lvl="3"/>
            <a:r>
              <a:rPr lang="en-GB" dirty="0">
                <a:latin typeface="Segoe UI" panose="020B0502040204020203" pitchFamily="34" charset="0"/>
              </a:rPr>
              <a:t>Non-working </a:t>
            </a:r>
          </a:p>
          <a:p>
            <a:pPr lvl="2"/>
            <a:r>
              <a:rPr lang="en-GB" dirty="0">
                <a:effectLst/>
                <a:latin typeface="Segoe UI" panose="020B0502040204020203" pitchFamily="34" charset="0"/>
              </a:rPr>
              <a:t>List other physical activities</a:t>
            </a:r>
          </a:p>
          <a:p>
            <a:pPr lvl="1"/>
            <a:r>
              <a:rPr lang="en-GB" dirty="0">
                <a:effectLst/>
                <a:latin typeface="Segoe UI" panose="020B0502040204020203" pitchFamily="34" charset="0"/>
              </a:rPr>
              <a:t>Mental Health</a:t>
            </a:r>
          </a:p>
          <a:p>
            <a:pPr lvl="2"/>
            <a:r>
              <a:rPr lang="en-GB" dirty="0">
                <a:effectLst/>
                <a:latin typeface="Segoe UI" panose="020B0502040204020203" pitchFamily="34" charset="0"/>
              </a:rPr>
              <a:t>Physiological stresses</a:t>
            </a:r>
          </a:p>
          <a:p>
            <a:pPr lvl="2"/>
            <a:r>
              <a:rPr lang="en-GB" dirty="0">
                <a:effectLst/>
                <a:latin typeface="Segoe UI" panose="020B0502040204020203" pitchFamily="34" charset="0"/>
              </a:rPr>
              <a:t>psychological stresses</a:t>
            </a:r>
          </a:p>
          <a:p>
            <a:pPr rtl="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Workplace stresses (need to refer where to slot this??)</a:t>
            </a:r>
            <a:br>
              <a:rPr lang="en-GB" dirty="0">
                <a:effectLst/>
                <a:latin typeface="Segoe UI" panose="020B0502040204020203" pitchFamily="34" charset="0"/>
              </a:rPr>
            </a:br>
            <a:endParaRPr lang="en-GB" dirty="0">
              <a:effectLst/>
              <a:latin typeface="Segoe UI" panose="020B0502040204020203" pitchFamily="34" charset="0"/>
            </a:endParaRPr>
          </a:p>
          <a:p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0F8A9-1D23-42E3-8013-0E35E41225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Impact of the Covid-19 endemic on the changes in shopping behaviour in Malaysia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Main domain: Retailing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Sub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domian</a:t>
            </a: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Shopping behaviour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in-store shopping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en-GB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curbside</a:t>
            </a: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pickup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online shopping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Sub domain: factors determining the shopping behaviours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Fear of health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Employment status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	Demographic</a:t>
            </a:r>
          </a:p>
          <a:p>
            <a:pPr marL="0" indent="0">
              <a:buNone/>
            </a:pPr>
            <a:r>
              <a:rPr lang="en-MY" dirty="0">
                <a:solidFill>
                  <a:schemeClr val="tx1"/>
                </a:solidFill>
                <a:highlight>
                  <a:srgbClr val="FFFF00"/>
                </a:highlight>
              </a:rPr>
              <a:t>(suggestion only)</a:t>
            </a:r>
          </a:p>
        </p:txBody>
      </p:sp>
    </p:spTree>
    <p:extLst>
      <p:ext uri="{BB962C8B-B14F-4D97-AF65-F5344CB8AC3E}">
        <p14:creationId xmlns:p14="http://schemas.microsoft.com/office/powerpoint/2010/main" val="765429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B15E28"/>
    </a:accent1>
    <a:accent2>
      <a:srgbClr val="B13228"/>
    </a:accent2>
    <a:accent3>
      <a:srgbClr val="8B7B56"/>
    </a:accent3>
    <a:accent4>
      <a:srgbClr val="E09C41"/>
    </a:accent4>
    <a:accent5>
      <a:srgbClr val="9EAE51"/>
    </a:accent5>
    <a:accent6>
      <a:srgbClr val="6E7355"/>
    </a:accent6>
    <a:hlink>
      <a:srgbClr val="D37A21"/>
    </a:hlink>
    <a:folHlink>
      <a:srgbClr val="CA8F55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B15E28"/>
    </a:accent1>
    <a:accent2>
      <a:srgbClr val="B13228"/>
    </a:accent2>
    <a:accent3>
      <a:srgbClr val="8B7B56"/>
    </a:accent3>
    <a:accent4>
      <a:srgbClr val="E09C41"/>
    </a:accent4>
    <a:accent5>
      <a:srgbClr val="9EAE51"/>
    </a:accent5>
    <a:accent6>
      <a:srgbClr val="6E7355"/>
    </a:accent6>
    <a:hlink>
      <a:srgbClr val="D37A21"/>
    </a:hlink>
    <a:folHlink>
      <a:srgbClr val="CA8F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548711-126A-42FA-BDC3-C9691394C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6892278-FDE0-40F8-A58D-8E29B6A538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60F61B-4914-4187-8AF9-DCADA961DF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3348</Words>
  <Application>Microsoft Office PowerPoint</Application>
  <PresentationFormat>Widescreen</PresentationFormat>
  <Paragraphs>416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AoyagiKouzanFontT</vt:lpstr>
      <vt:lpstr>Arial</vt:lpstr>
      <vt:lpstr>Calibri</vt:lpstr>
      <vt:lpstr>Carlito</vt:lpstr>
      <vt:lpstr>Garamond</vt:lpstr>
      <vt:lpstr>Lucida Handwriting</vt:lpstr>
      <vt:lpstr>Segoe UI</vt:lpstr>
      <vt:lpstr>Times New Roman</vt:lpstr>
      <vt:lpstr>Trebuchet MS</vt:lpstr>
      <vt:lpstr>1_Organic</vt:lpstr>
      <vt:lpstr>2_Organic</vt:lpstr>
      <vt:lpstr>Lecture 4: Literature Review</vt:lpstr>
      <vt:lpstr>What is Literature Review?</vt:lpstr>
      <vt:lpstr>Why Write a Literature Review?</vt:lpstr>
      <vt:lpstr>Why Write a Literature Review?</vt:lpstr>
      <vt:lpstr>How to Start?</vt:lpstr>
      <vt:lpstr>Extracting the Terms from Research Topic</vt:lpstr>
      <vt:lpstr>Types of Literature Sources</vt:lpstr>
      <vt:lpstr>Structuring the LR</vt:lpstr>
      <vt:lpstr>Structuring the LR</vt:lpstr>
      <vt:lpstr>The Aim of Literature Review</vt:lpstr>
      <vt:lpstr>The Aim of Literature Review</vt:lpstr>
      <vt:lpstr>PowerPoint Presentation</vt:lpstr>
      <vt:lpstr>PowerPoint Presentation</vt:lpstr>
      <vt:lpstr>Planning Your Literature Search</vt:lpstr>
      <vt:lpstr>Planning Your Literature Search</vt:lpstr>
      <vt:lpstr>How to Find Literature (Academic SearchEngine)</vt:lpstr>
      <vt:lpstr>Indexing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Search Tips Using Google Scholar</vt:lpstr>
      <vt:lpstr>Search Tips Using Google Scholar</vt:lpstr>
      <vt:lpstr>Search Tips Using Google Scholar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Find Literature (Academic SearchEngine)</vt:lpstr>
      <vt:lpstr>How to evaluate the reliability of literature sources</vt:lpstr>
      <vt:lpstr>Beware of Predatory Journals</vt:lpstr>
      <vt:lpstr>Literature ReviewProcess</vt:lpstr>
      <vt:lpstr>Final Checklist For Literature Review</vt:lpstr>
      <vt:lpstr>Common Errors Made in theLiterature Review</vt:lpstr>
      <vt:lpstr>Common structures: LR</vt:lpstr>
      <vt:lpstr>What the Examiners Look in a Review of Literature?</vt:lpstr>
      <vt:lpstr>Good Literature Review</vt:lpstr>
      <vt:lpstr>Referencing</vt:lpstr>
      <vt:lpstr>Save Your References While Writing LiteratureReview</vt:lpstr>
      <vt:lpstr>Avoiding PlagiarismWhile Writing the Literature Review</vt:lpstr>
      <vt:lpstr>How to Avoid Plagiarism?</vt:lpstr>
      <vt:lpstr>How to Avoid Plagiarism?</vt:lpstr>
      <vt:lpstr>End of Lecture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2020-02-22T13:31:27Z</dcterms:created>
  <dcterms:modified xsi:type="dcterms:W3CDTF">2022-10-15T08:35:21Z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